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601" r:id="rId2"/>
    <p:sldId id="371" r:id="rId3"/>
    <p:sldId id="489" r:id="rId4"/>
    <p:sldId id="327" r:id="rId5"/>
    <p:sldId id="420" r:id="rId6"/>
    <p:sldId id="421" r:id="rId7"/>
    <p:sldId id="465" r:id="rId8"/>
    <p:sldId id="531" r:id="rId9"/>
    <p:sldId id="332" r:id="rId10"/>
    <p:sldId id="426" r:id="rId11"/>
    <p:sldId id="469" r:id="rId12"/>
    <p:sldId id="508" r:id="rId13"/>
    <p:sldId id="532" r:id="rId14"/>
    <p:sldId id="504" r:id="rId15"/>
    <p:sldId id="533" r:id="rId16"/>
    <p:sldId id="557" r:id="rId17"/>
    <p:sldId id="558" r:id="rId18"/>
    <p:sldId id="471" r:id="rId19"/>
    <p:sldId id="511" r:id="rId20"/>
    <p:sldId id="513" r:id="rId21"/>
    <p:sldId id="514" r:id="rId22"/>
    <p:sldId id="528" r:id="rId23"/>
    <p:sldId id="492" r:id="rId24"/>
    <p:sldId id="517" r:id="rId25"/>
    <p:sldId id="518" r:id="rId26"/>
    <p:sldId id="519" r:id="rId27"/>
    <p:sldId id="520" r:id="rId28"/>
    <p:sldId id="559" r:id="rId29"/>
    <p:sldId id="560" r:id="rId30"/>
    <p:sldId id="561" r:id="rId31"/>
    <p:sldId id="493" r:id="rId32"/>
    <p:sldId id="525" r:id="rId33"/>
    <p:sldId id="537" r:id="rId34"/>
    <p:sldId id="538" r:id="rId35"/>
    <p:sldId id="539" r:id="rId36"/>
    <p:sldId id="540" r:id="rId37"/>
    <p:sldId id="542" r:id="rId38"/>
    <p:sldId id="544" r:id="rId39"/>
    <p:sldId id="545" r:id="rId40"/>
    <p:sldId id="541" r:id="rId41"/>
    <p:sldId id="546" r:id="rId42"/>
    <p:sldId id="548" r:id="rId43"/>
    <p:sldId id="549" r:id="rId44"/>
    <p:sldId id="562" r:id="rId45"/>
    <p:sldId id="550" r:id="rId46"/>
    <p:sldId id="457" r:id="rId47"/>
    <p:sldId id="552" r:id="rId48"/>
    <p:sldId id="530" r:id="rId49"/>
    <p:sldId id="553" r:id="rId50"/>
    <p:sldId id="458" r:id="rId51"/>
    <p:sldId id="554" r:id="rId52"/>
    <p:sldId id="412" r:id="rId53"/>
    <p:sldId id="503" r:id="rId54"/>
    <p:sldId id="419" r:id="rId55"/>
  </p:sldIdLst>
  <p:sldSz cx="9144000" cy="6858000" type="screen4x3"/>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03BD"/>
    <a:srgbClr val="60980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82" d="100"/>
          <a:sy n="82" d="100"/>
        </p:scale>
        <p:origin x="-474" y="-84"/>
      </p:cViewPr>
      <p:guideLst>
        <p:guide orient="horz" pos="2268"/>
        <p:guide pos="2884"/>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57" y="1122396"/>
            <a:ext cx="6858340" cy="2387671"/>
          </a:xfrm>
        </p:spPr>
        <p:txBody>
          <a:bodyPr anchor="b"/>
          <a:lstStyle>
            <a:lvl1pPr algn="ctr">
              <a:defRPr sz="599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57" y="3602145"/>
            <a:ext cx="6858340" cy="1655811"/>
          </a:xfrm>
        </p:spPr>
        <p:txBody>
          <a:bodyPr/>
          <a:lstStyle>
            <a:lvl1pPr marL="0" indent="0" algn="ctr">
              <a:buNone/>
              <a:defRPr sz="2400"/>
            </a:lvl1pPr>
            <a:lvl2pPr marL="457200" indent="0" algn="ctr">
              <a:buNone/>
              <a:defRPr sz="1995"/>
            </a:lvl2pPr>
            <a:lvl3pPr marL="915035" indent="0" algn="ctr">
              <a:buNone/>
              <a:defRPr sz="1800"/>
            </a:lvl3pPr>
            <a:lvl4pPr marL="1371600" indent="0" algn="ctr">
              <a:buNone/>
              <a:defRPr sz="1600"/>
            </a:lvl4pPr>
            <a:lvl5pPr marL="1828800" indent="0" algn="ctr">
              <a:buNone/>
              <a:defRPr sz="1600"/>
            </a:lvl5pPr>
            <a:lvl6pPr marL="2286000" indent="0" algn="ctr">
              <a:buNone/>
              <a:defRPr sz="1600"/>
            </a:lvl6pPr>
            <a:lvl7pPr marL="2743835"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151DDF0-B72C-4CCD-8401-AD53712A2087}" type="datetimeFigureOut">
              <a:rPr lang="zh-CN" altLang="en-US"/>
              <a:pPr>
                <a:defRPr/>
              </a:pPr>
              <a:t>2018/3/15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1D5F60A-6698-4068-AD78-EDE7E4609988}"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p:spPr>
        <p:txBody>
          <a:bodyPr/>
          <a:lstStyle/>
          <a:p>
            <a:r>
              <a:rPr lang="zh-CN" altLang="en-US"/>
              <a:t>单击此处编辑母版标题样式</a:t>
            </a:r>
          </a:p>
        </p:txBody>
      </p:sp>
      <p:sp>
        <p:nvSpPr>
          <p:cNvPr id="3" name="内容占位符 2"/>
          <p:cNvSpPr>
            <a:spLocks noGrp="1"/>
          </p:cNvSpPr>
          <p:nvPr>
            <p:ph idx="1"/>
          </p:nvPr>
        </p:nvSpPr>
        <p:spPr>
          <a:xfrm>
            <a:off x="628650" y="1825625"/>
            <a:ext cx="78867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6356350"/>
            <a:ext cx="2057400" cy="365125"/>
          </a:xfrm>
        </p:spPr>
        <p:txBody>
          <a:bodyPr/>
          <a:lstStyle>
            <a:lvl1pPr>
              <a:defRPr/>
            </a:lvl1pPr>
          </a:lstStyle>
          <a:p>
            <a:pPr>
              <a:defRPr/>
            </a:pPr>
            <a:fld id="{8383EEA7-D977-4D89-9990-C45AF2B8EBC2}" type="datetimeFigureOut">
              <a:rPr lang="zh-CN" altLang="en-US"/>
              <a:pPr>
                <a:defRPr/>
              </a:pPr>
              <a:t>2018/3/15</a:t>
            </a:fld>
            <a:endParaRPr lang="zh-CN" altLang="en-US"/>
          </a:p>
        </p:txBody>
      </p:sp>
      <p:sp>
        <p:nvSpPr>
          <p:cNvPr id="5" name="页脚占位符 4"/>
          <p:cNvSpPr>
            <a:spLocks noGrp="1"/>
          </p:cNvSpPr>
          <p:nvPr>
            <p:ph type="ftr" sz="quarter" idx="11"/>
          </p:nvPr>
        </p:nvSpPr>
        <p:spPr>
          <a:xfrm>
            <a:off x="3028950" y="6356350"/>
            <a:ext cx="3086100" cy="365125"/>
          </a:xfr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457950" y="6356350"/>
            <a:ext cx="2057400" cy="365125"/>
          </a:xfrm>
        </p:spPr>
        <p:txBody>
          <a:bodyPr/>
          <a:lstStyle>
            <a:lvl1pPr>
              <a:defRPr/>
            </a:lvl1pPr>
          </a:lstStyle>
          <a:p>
            <a:pPr>
              <a:defRPr/>
            </a:pPr>
            <a:fld id="{BDE8C149-0301-47EB-84C9-D5055AA914D3}"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918" y="1709789"/>
            <a:ext cx="7887091" cy="2852822"/>
          </a:xfrm>
        </p:spPr>
        <p:txBody>
          <a:bodyPr anchor="b"/>
          <a:lstStyle>
            <a:lvl1pPr>
              <a:defRPr sz="599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918" y="4589600"/>
            <a:ext cx="7887091" cy="1500232"/>
          </a:xfrm>
        </p:spPr>
        <p:txBody>
          <a:bodyPr/>
          <a:lstStyle>
            <a:lvl1pPr marL="0" indent="0">
              <a:buNone/>
              <a:defRPr sz="2400">
                <a:solidFill>
                  <a:schemeClr val="tx1">
                    <a:tint val="75000"/>
                  </a:schemeClr>
                </a:solidFill>
              </a:defRPr>
            </a:lvl1pPr>
            <a:lvl2pPr marL="457200" indent="0">
              <a:buNone/>
              <a:defRPr sz="1995">
                <a:solidFill>
                  <a:schemeClr val="tx1">
                    <a:tint val="75000"/>
                  </a:schemeClr>
                </a:solidFill>
              </a:defRPr>
            </a:lvl2pPr>
            <a:lvl3pPr marL="915035"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740A63D8-8A23-4ADB-8218-C59B175F6B8F}" type="datetimeFigureOut">
              <a:rPr lang="zh-CN" altLang="en-US"/>
              <a:pPr>
                <a:defRPr/>
              </a:pPr>
              <a:t>2018/3/15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976D245-FADF-4380-926A-EE60AF748FBE}"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81" y="1825679"/>
            <a:ext cx="3886393" cy="435146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379" y="1825679"/>
            <a:ext cx="3886393" cy="435146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F046D34-9E2B-485E-B11D-0CE2DB8E7932}" type="datetimeFigureOut">
              <a:rPr lang="zh-CN" altLang="en-US"/>
              <a:pPr>
                <a:defRPr/>
              </a:pPr>
              <a:t>2018/3/15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870174D-9FD4-4722-8EAE-5B51BC4FAAB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72" y="365136"/>
            <a:ext cx="7887091" cy="132560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125" y="1778491"/>
            <a:ext cx="3655362" cy="823937"/>
          </a:xfrm>
        </p:spPr>
        <p:txBody>
          <a:bodyPr anchor="ctr" anchorCtr="0"/>
          <a:lstStyle>
            <a:lvl1pPr marL="0" indent="0">
              <a:buNone/>
              <a:defRPr sz="2800"/>
            </a:lvl1pPr>
            <a:lvl2pPr marL="457200" indent="0">
              <a:buNone/>
              <a:defRPr sz="2400"/>
            </a:lvl2pPr>
            <a:lvl3pPr marL="915035" indent="0">
              <a:buNone/>
              <a:defRPr sz="1995"/>
            </a:lvl3pPr>
            <a:lvl4pPr marL="1371600" indent="0">
              <a:buNone/>
              <a:defRPr sz="1800"/>
            </a:lvl4pPr>
            <a:lvl5pPr marL="1828800" indent="0">
              <a:buNone/>
              <a:defRPr sz="1800"/>
            </a:lvl5pPr>
            <a:lvl6pPr marL="2286000" indent="0">
              <a:buNone/>
              <a:defRPr sz="1800"/>
            </a:lvl6pPr>
            <a:lvl7pPr marL="2743835"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890125" y="2665458"/>
            <a:ext cx="3655362" cy="352438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936" y="1778491"/>
            <a:ext cx="3673364" cy="823937"/>
          </a:xfrm>
        </p:spPr>
        <p:txBody>
          <a:bodyPr anchor="ctr" anchorCtr="0"/>
          <a:lstStyle>
            <a:lvl1pPr marL="0" indent="0">
              <a:buNone/>
              <a:defRPr sz="2800"/>
            </a:lvl1pPr>
            <a:lvl2pPr marL="457200" indent="0">
              <a:buNone/>
              <a:defRPr sz="2400"/>
            </a:lvl2pPr>
            <a:lvl3pPr marL="915035" indent="0">
              <a:buNone/>
              <a:defRPr sz="1995"/>
            </a:lvl3pPr>
            <a:lvl4pPr marL="1371600" indent="0">
              <a:buNone/>
              <a:defRPr sz="1800"/>
            </a:lvl4pPr>
            <a:lvl5pPr marL="1828800" indent="0">
              <a:buNone/>
              <a:defRPr sz="1800"/>
            </a:lvl5pPr>
            <a:lvl6pPr marL="2286000" indent="0">
              <a:buNone/>
              <a:defRPr sz="1800"/>
            </a:lvl6pPr>
            <a:lvl7pPr marL="2743835"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4692936" y="2665458"/>
            <a:ext cx="3673364" cy="352438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817D3F7F-222D-42C7-942E-DD057A265B4C}" type="datetimeFigureOut">
              <a:rPr lang="zh-CN" altLang="en-US"/>
              <a:pPr>
                <a:defRPr/>
              </a:pPr>
              <a:t>2018/3/15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FD883B8-3D44-40FA-A41B-8C725B10EA73}"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0A0DC47-B08E-4323-A391-7096AF7941CF}" type="datetimeFigureOut">
              <a:rPr lang="zh-CN" altLang="en-US"/>
              <a:pPr>
                <a:defRPr/>
              </a:pPr>
              <a:t>2018/3/15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E254E92A-2835-457F-BE69-4FB6FFD9D2A2}"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17C4738-5108-4B77-9B64-CDC7D08AFE66}" type="datetimeFigureOut">
              <a:rPr lang="zh-CN" altLang="en-US"/>
              <a:pPr>
                <a:defRPr/>
              </a:pPr>
              <a:t>2018/3/15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36BD745-11D0-4FB7-AA42-5AA6A2E23952}"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72" y="457214"/>
            <a:ext cx="3124167" cy="1600248"/>
          </a:xfrm>
        </p:spPr>
        <p:txBody>
          <a:bodyPr anchor="b"/>
          <a:lstStyle>
            <a:lvl1pPr>
              <a:defRPr sz="3205"/>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584" y="457215"/>
            <a:ext cx="4629379" cy="5404011"/>
          </a:xfrm>
        </p:spPr>
        <p:txBody>
          <a:bodyPr/>
          <a:lstStyle>
            <a:lvl1pPr marL="0" indent="0">
              <a:buNone/>
              <a:defRPr sz="3205"/>
            </a:lvl1pPr>
            <a:lvl2pPr marL="457200" indent="0">
              <a:buNone/>
              <a:defRPr sz="2800"/>
            </a:lvl2pPr>
            <a:lvl3pPr marL="915035" indent="0">
              <a:buNone/>
              <a:defRPr sz="2400"/>
            </a:lvl3pPr>
            <a:lvl4pPr marL="1371600" indent="0">
              <a:buNone/>
              <a:defRPr sz="1995"/>
            </a:lvl4pPr>
            <a:lvl5pPr marL="1828800" indent="0">
              <a:buNone/>
              <a:defRPr sz="1995"/>
            </a:lvl5pPr>
            <a:lvl6pPr marL="2286000" indent="0">
              <a:buNone/>
              <a:defRPr sz="1995"/>
            </a:lvl6pPr>
            <a:lvl7pPr marL="2743835" indent="0">
              <a:buNone/>
              <a:defRPr sz="1995"/>
            </a:lvl7pPr>
            <a:lvl8pPr marL="3200400" indent="0">
              <a:buNone/>
              <a:defRPr sz="1995"/>
            </a:lvl8pPr>
            <a:lvl9pPr marL="3657600" indent="0">
              <a:buNone/>
              <a:defRPr sz="1995"/>
            </a:lvl9pPr>
          </a:lstStyle>
          <a:p>
            <a:pPr lvl="0"/>
            <a:endParaRPr lang="zh-CN" altLang="en-US" noProof="0"/>
          </a:p>
        </p:txBody>
      </p:sp>
      <p:sp>
        <p:nvSpPr>
          <p:cNvPr id="4" name="文本占位符 3"/>
          <p:cNvSpPr>
            <a:spLocks noGrp="1"/>
          </p:cNvSpPr>
          <p:nvPr>
            <p:ph type="body" sz="half" idx="2"/>
          </p:nvPr>
        </p:nvSpPr>
        <p:spPr>
          <a:xfrm>
            <a:off x="629872" y="2057461"/>
            <a:ext cx="3124167" cy="3811701"/>
          </a:xfrm>
        </p:spPr>
        <p:txBody>
          <a:bodyPr/>
          <a:lstStyle>
            <a:lvl1pPr marL="0" indent="0">
              <a:buNone/>
              <a:defRPr sz="1995"/>
            </a:lvl1pPr>
            <a:lvl2pPr marL="457200" indent="0">
              <a:buNone/>
              <a:defRPr sz="1800"/>
            </a:lvl2pPr>
            <a:lvl3pPr marL="915035" indent="0">
              <a:buNone/>
              <a:defRPr sz="1600"/>
            </a:lvl3pPr>
            <a:lvl4pPr marL="1371600" indent="0">
              <a:buNone/>
              <a:defRPr sz="1395"/>
            </a:lvl4pPr>
            <a:lvl5pPr marL="1828800" indent="0">
              <a:buNone/>
              <a:defRPr sz="1395"/>
            </a:lvl5pPr>
            <a:lvl6pPr marL="2286000" indent="0">
              <a:buNone/>
              <a:defRPr sz="1395"/>
            </a:lvl6pPr>
            <a:lvl7pPr marL="2743835" indent="0">
              <a:buNone/>
              <a:defRPr sz="1395"/>
            </a:lvl7pPr>
            <a:lvl8pPr marL="3200400" indent="0">
              <a:buNone/>
              <a:defRPr sz="1395"/>
            </a:lvl8pPr>
            <a:lvl9pPr marL="3657600" indent="0">
              <a:buNone/>
              <a:defRPr sz="1395"/>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A218D5B-9BC1-4D63-A6C3-0E6D2AB076B2}" type="datetimeFigureOut">
              <a:rPr lang="zh-CN" altLang="en-US"/>
              <a:pPr>
                <a:defRPr/>
              </a:pPr>
              <a:t>2018/3/15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5894C8F-A64A-4BDD-9012-E985F12CD8B7}"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999" y="365136"/>
            <a:ext cx="1971773" cy="581201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81" y="365136"/>
            <a:ext cx="5801013" cy="581201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35D988E-6ABF-410F-B6B5-008C5772FD72}" type="datetimeFigureOut">
              <a:rPr lang="zh-CN" altLang="en-US"/>
              <a:pPr>
                <a:defRPr/>
              </a:pPr>
              <a:t>2018/3/15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4DC32EB-832D-452E-B913-2B4751D2DB15}"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81" y="365136"/>
            <a:ext cx="7887091" cy="58120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3"/>
          <p:cNvSpPr>
            <a:spLocks noGrp="1"/>
          </p:cNvSpPr>
          <p:nvPr>
            <p:ph type="dt" sz="half" idx="10"/>
          </p:nvPr>
        </p:nvSpPr>
        <p:spPr/>
        <p:txBody>
          <a:bodyPr/>
          <a:lstStyle>
            <a:lvl1pPr>
              <a:defRPr/>
            </a:lvl1pPr>
          </a:lstStyle>
          <a:p>
            <a:pPr>
              <a:defRPr/>
            </a:pPr>
            <a:fld id="{9EBB6E9F-55A6-4BEA-8BB8-BF4B333670A1}" type="datetimeFigureOut">
              <a:rPr lang="zh-CN" altLang="en-US"/>
              <a:pPr>
                <a:defRPr/>
              </a:pPr>
              <a:t>2018/3/15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0073564-1534-46D1-A825-759D52522B0D}"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96041171-E27D-4C33-8E9C-56B63DA1FB8E}" type="datetimeFigureOut">
              <a:rPr lang="zh-CN" altLang="en-US"/>
              <a:pPr>
                <a:defRPr/>
              </a:pPr>
              <a:t>2018/3/15</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2C143EBA-4C20-4B74-A12A-EE087DC27BA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7" r:id="rId1"/>
    <p:sldLayoutId id="2147483656" r:id="rId2"/>
    <p:sldLayoutId id="2147483655" r:id="rId3"/>
    <p:sldLayoutId id="2147483654" r:id="rId4"/>
    <p:sldLayoutId id="2147483653" r:id="rId5"/>
    <p:sldLayoutId id="2147483652" r:id="rId6"/>
    <p:sldLayoutId id="2147483651" r:id="rId7"/>
    <p:sldLayoutId id="2147483650" r:id="rId8"/>
    <p:sldLayoutId id="2147483649" r:id="rId9"/>
    <p:sldLayoutId id="2147483658" r:id="rId10"/>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ea typeface="宋体" charset="-122"/>
        </a:defRPr>
      </a:lvl2pPr>
      <a:lvl3pPr algn="l" rtl="0" fontAlgn="base">
        <a:lnSpc>
          <a:spcPct val="90000"/>
        </a:lnSpc>
        <a:spcBef>
          <a:spcPct val="0"/>
        </a:spcBef>
        <a:spcAft>
          <a:spcPct val="0"/>
        </a:spcAft>
        <a:defRPr sz="4400">
          <a:solidFill>
            <a:schemeClr val="tx1"/>
          </a:solidFill>
          <a:latin typeface="Calibri Light" pitchFamily="34" charset="0"/>
          <a:ea typeface="宋体" charset="-122"/>
        </a:defRPr>
      </a:lvl3pPr>
      <a:lvl4pPr algn="l" rtl="0" fontAlgn="base">
        <a:lnSpc>
          <a:spcPct val="90000"/>
        </a:lnSpc>
        <a:spcBef>
          <a:spcPct val="0"/>
        </a:spcBef>
        <a:spcAft>
          <a:spcPct val="0"/>
        </a:spcAft>
        <a:defRPr sz="4400">
          <a:solidFill>
            <a:schemeClr val="tx1"/>
          </a:solidFill>
          <a:latin typeface="Calibri Light" pitchFamily="34" charset="0"/>
          <a:ea typeface="宋体" charset="-122"/>
        </a:defRPr>
      </a:lvl4pPr>
      <a:lvl5pPr algn="l" rtl="0" fontAlgn="base">
        <a:lnSpc>
          <a:spcPct val="90000"/>
        </a:lnSpc>
        <a:spcBef>
          <a:spcPct val="0"/>
        </a:spcBef>
        <a:spcAft>
          <a:spcPct val="0"/>
        </a:spcAft>
        <a:defRPr sz="4400">
          <a:solidFill>
            <a:schemeClr val="tx1"/>
          </a:solidFill>
          <a:latin typeface="Calibri Light" pitchFamily="34" charset="0"/>
          <a:ea typeface="宋体"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charset="-122"/>
        </a:defRPr>
      </a:lvl9pPr>
    </p:titleStyle>
    <p:bodyStyle>
      <a:lvl1pPr marL="228600" indent="-227013"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4213" indent="-227013"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7013" algn="l" rtl="0" fontAlgn="base">
        <a:lnSpc>
          <a:spcPct val="90000"/>
        </a:lnSpc>
        <a:spcBef>
          <a:spcPts val="500"/>
        </a:spcBef>
        <a:spcAft>
          <a:spcPct val="0"/>
        </a:spcAft>
        <a:buFont typeface="Arial" charset="0"/>
        <a:buChar char="•"/>
        <a:defRPr sz="1900" kern="1200">
          <a:solidFill>
            <a:schemeClr val="tx1"/>
          </a:solidFill>
          <a:latin typeface="+mn-lt"/>
          <a:ea typeface="+mn-ea"/>
          <a:cs typeface="+mn-cs"/>
        </a:defRPr>
      </a:lvl3pPr>
      <a:lvl4pPr marL="1600200" indent="-227013"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7013"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5235" indent="-227330" algn="l" defTabSz="91503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7330" algn="l" defTabSz="91503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7330" algn="l" defTabSz="91503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7330" algn="l" defTabSz="91503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5035" rtl="0" eaLnBrk="1" latinLnBrk="0" hangingPunct="1">
        <a:defRPr sz="1800" kern="1200">
          <a:solidFill>
            <a:schemeClr val="tx1"/>
          </a:solidFill>
          <a:latin typeface="+mn-lt"/>
          <a:ea typeface="+mn-ea"/>
          <a:cs typeface="+mn-cs"/>
        </a:defRPr>
      </a:lvl1pPr>
      <a:lvl2pPr marL="457200" algn="l" defTabSz="915035" rtl="0" eaLnBrk="1" latinLnBrk="0" hangingPunct="1">
        <a:defRPr sz="1800" kern="1200">
          <a:solidFill>
            <a:schemeClr val="tx1"/>
          </a:solidFill>
          <a:latin typeface="+mn-lt"/>
          <a:ea typeface="+mn-ea"/>
          <a:cs typeface="+mn-cs"/>
        </a:defRPr>
      </a:lvl2pPr>
      <a:lvl3pPr marL="915035" algn="l" defTabSz="915035" rtl="0" eaLnBrk="1" latinLnBrk="0" hangingPunct="1">
        <a:defRPr sz="1800" kern="1200">
          <a:solidFill>
            <a:schemeClr val="tx1"/>
          </a:solidFill>
          <a:latin typeface="+mn-lt"/>
          <a:ea typeface="+mn-ea"/>
          <a:cs typeface="+mn-cs"/>
        </a:defRPr>
      </a:lvl3pPr>
      <a:lvl4pPr marL="1371600" algn="l" defTabSz="915035" rtl="0" eaLnBrk="1" latinLnBrk="0" hangingPunct="1">
        <a:defRPr sz="1800" kern="1200">
          <a:solidFill>
            <a:schemeClr val="tx1"/>
          </a:solidFill>
          <a:latin typeface="+mn-lt"/>
          <a:ea typeface="+mn-ea"/>
          <a:cs typeface="+mn-cs"/>
        </a:defRPr>
      </a:lvl4pPr>
      <a:lvl5pPr marL="1828800" algn="l" defTabSz="915035" rtl="0" eaLnBrk="1" latinLnBrk="0" hangingPunct="1">
        <a:defRPr sz="1800" kern="1200">
          <a:solidFill>
            <a:schemeClr val="tx1"/>
          </a:solidFill>
          <a:latin typeface="+mn-lt"/>
          <a:ea typeface="+mn-ea"/>
          <a:cs typeface="+mn-cs"/>
        </a:defRPr>
      </a:lvl5pPr>
      <a:lvl6pPr marL="2286000" algn="l" defTabSz="915035" rtl="0" eaLnBrk="1" latinLnBrk="0" hangingPunct="1">
        <a:defRPr sz="1800" kern="1200">
          <a:solidFill>
            <a:schemeClr val="tx1"/>
          </a:solidFill>
          <a:latin typeface="+mn-lt"/>
          <a:ea typeface="+mn-ea"/>
          <a:cs typeface="+mn-cs"/>
        </a:defRPr>
      </a:lvl6pPr>
      <a:lvl7pPr marL="2743835" algn="l" defTabSz="915035" rtl="0" eaLnBrk="1" latinLnBrk="0" hangingPunct="1">
        <a:defRPr sz="1800" kern="1200">
          <a:solidFill>
            <a:schemeClr val="tx1"/>
          </a:solidFill>
          <a:latin typeface="+mn-lt"/>
          <a:ea typeface="+mn-ea"/>
          <a:cs typeface="+mn-cs"/>
        </a:defRPr>
      </a:lvl7pPr>
      <a:lvl8pPr marL="3200400" algn="l" defTabSz="915035" rtl="0" eaLnBrk="1" latinLnBrk="0" hangingPunct="1">
        <a:defRPr sz="1800" kern="1200">
          <a:solidFill>
            <a:schemeClr val="tx1"/>
          </a:solidFill>
          <a:latin typeface="+mn-lt"/>
          <a:ea typeface="+mn-ea"/>
          <a:cs typeface="+mn-cs"/>
        </a:defRPr>
      </a:lvl8pPr>
      <a:lvl9pPr marL="3657600" algn="l" defTabSz="91503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6.xml"/><Relationship Id="rId1" Type="http://schemas.openxmlformats.org/officeDocument/2006/relationships/tags" Target="../tags/tag7.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3.xml"/><Relationship Id="rId7"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p:nvPr>
        </p:nvSpPr>
        <p:spPr/>
        <p:txBody>
          <a:bodyPr/>
          <a:lstStyle/>
          <a:p>
            <a:endParaRPr lang="zh-CN" altLang="en-US" smtClean="0"/>
          </a:p>
        </p:txBody>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pPr algn="ctr">
              <a:lnSpc>
                <a:spcPct val="100000"/>
              </a:lnSpc>
              <a:spcBef>
                <a:spcPct val="0"/>
              </a:spcBef>
              <a:buFont typeface="Arial" charset="0"/>
              <a:buNone/>
            </a:pPr>
            <a:r>
              <a:rPr lang="zh-CN" altLang="en-US" b="1" smtClean="0">
                <a:effectLst>
                  <a:outerShdw blurRad="38100" dist="38100" dir="2700000" algn="tl">
                    <a:srgbClr val="C0C0C0"/>
                  </a:outerShdw>
                </a:effectLst>
                <a:sym typeface="微软雅黑" pitchFamily="34" charset="-122"/>
              </a:rPr>
              <a:t>出师表</a:t>
            </a:r>
          </a:p>
          <a:p>
            <a:endParaRPr lang="zh-CN" altLang="en-US"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5" descr="F:\资源包\空白课件模版图片\yToLn5GTE.jpeg"/>
          <p:cNvPicPr>
            <a:picLocks noChangeAspect="1" noChangeArrowheads="1"/>
          </p:cNvPicPr>
          <p:nvPr/>
        </p:nvPicPr>
        <p:blipFill>
          <a:blip r:embed="rId2"/>
          <a:srcRect/>
          <a:stretch>
            <a:fillRect/>
          </a:stretch>
        </p:blipFill>
        <p:spPr bwMode="auto">
          <a:xfrm>
            <a:off x="1779588" y="1441450"/>
            <a:ext cx="5991225" cy="4195763"/>
          </a:xfrm>
          <a:prstGeom prst="rect">
            <a:avLst/>
          </a:prstGeom>
          <a:noFill/>
          <a:ln w="9525">
            <a:noFill/>
            <a:miter lim="800000"/>
            <a:headEnd/>
            <a:tailEnd/>
          </a:ln>
        </p:spPr>
      </p:pic>
      <p:sp>
        <p:nvSpPr>
          <p:cNvPr id="21507" name="矩形 19"/>
          <p:cNvSpPr>
            <a:spLocks noChangeArrowheads="1"/>
          </p:cNvSpPr>
          <p:nvPr/>
        </p:nvSpPr>
        <p:spPr bwMode="auto">
          <a:xfrm>
            <a:off x="2552700" y="2190750"/>
            <a:ext cx="4894263" cy="2306638"/>
          </a:xfrm>
          <a:prstGeom prst="rect">
            <a:avLst/>
          </a:prstGeom>
          <a:noFill/>
          <a:ln w="9525">
            <a:noFill/>
            <a:miter lim="800000"/>
            <a:headEnd/>
            <a:tailEnd/>
          </a:ln>
        </p:spPr>
        <p:txBody>
          <a:bodyPr>
            <a:spAutoFit/>
          </a:bodyPr>
          <a:lstStyle/>
          <a:p>
            <a:pPr>
              <a:lnSpc>
                <a:spcPct val="150000"/>
              </a:lnSpc>
            </a:pPr>
            <a:r>
              <a:rPr lang="zh-CN" altLang="en-US" sz="2400">
                <a:latin typeface="微软雅黑" pitchFamily="34" charset="-122"/>
                <a:ea typeface="微软雅黑" pitchFamily="34" charset="-122"/>
              </a:rPr>
              <a:t>       </a:t>
            </a:r>
            <a:r>
              <a:rPr lang="zh-CN" altLang="en-US" sz="2400" b="1">
                <a:latin typeface="微软雅黑" pitchFamily="34" charset="-122"/>
                <a:ea typeface="微软雅黑" pitchFamily="34" charset="-122"/>
              </a:rPr>
              <a:t>说说你有什么疑问？其他小组的同学或者进行回答，或者补充答案、修改答案。不能解决的问题，努力在后面的学习中寻找答案哟！</a:t>
            </a:r>
          </a:p>
        </p:txBody>
      </p:sp>
      <p:pic>
        <p:nvPicPr>
          <p:cNvPr id="21508" name="Picture 1"/>
          <p:cNvPicPr>
            <a:picLocks noChangeAspect="1" noChangeArrowheads="1"/>
          </p:cNvPicPr>
          <p:nvPr/>
        </p:nvPicPr>
        <p:blipFill>
          <a:blip r:embed="rId3">
            <a:clrChange>
              <a:clrFrom>
                <a:srgbClr val="FACF44"/>
              </a:clrFrom>
              <a:clrTo>
                <a:srgbClr val="FACF44">
                  <a:alpha val="0"/>
                </a:srgbClr>
              </a:clrTo>
            </a:clrChange>
          </a:blip>
          <a:srcRect/>
          <a:stretch>
            <a:fillRect/>
          </a:stretch>
        </p:blipFill>
        <p:spPr bwMode="auto">
          <a:xfrm>
            <a:off x="7102475" y="3482975"/>
            <a:ext cx="1692275" cy="2903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562225" y="1290638"/>
            <a:ext cx="5411788" cy="644525"/>
          </a:xfrm>
          <a:prstGeom prst="rect">
            <a:avLst/>
          </a:prstGeom>
          <a:noFill/>
          <a:ln>
            <a:noFill/>
          </a:ln>
          <a:extLst>
            <a:ext uri="{909E8E84-426E-40DD-AFC4-6F175D3DCCD1}"/>
          </a:extLst>
        </p:spPr>
        <p:txBody>
          <a:bodyPr>
            <a:spAutoFit/>
          </a:bodyPr>
          <a:lstStyle/>
          <a:p>
            <a:pPr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1</a:t>
            </a:r>
            <a:r>
              <a:rPr lang="zh-CN" altLang="en-US" sz="2400" b="1" kern="0" dirty="0">
                <a:latin typeface="微软雅黑" panose="020B0503020204020204" charset="-122"/>
                <a:ea typeface="微软雅黑" panose="020B0503020204020204" charset="-122"/>
                <a:cs typeface="Arial" panose="020B0604020202020204" pitchFamily="34" charset="0"/>
              </a:rPr>
              <a:t>、你能正确划分下面语句的停顿吗？</a:t>
            </a:r>
          </a:p>
        </p:txBody>
      </p:sp>
      <p:pic>
        <p:nvPicPr>
          <p:cNvPr id="23554"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1093788" y="1323975"/>
            <a:ext cx="1503362" cy="698500"/>
          </a:xfrm>
          <a:prstGeom prst="rect">
            <a:avLst/>
          </a:prstGeom>
          <a:noFill/>
          <a:ln w="9525">
            <a:noFill/>
            <a:miter lim="800000"/>
            <a:headEnd/>
            <a:tailEnd/>
          </a:ln>
        </p:spPr>
      </p:pic>
      <p:sp>
        <p:nvSpPr>
          <p:cNvPr id="17" name="矩形 16"/>
          <p:cNvSpPr/>
          <p:nvPr/>
        </p:nvSpPr>
        <p:spPr>
          <a:xfrm>
            <a:off x="1554163" y="2454275"/>
            <a:ext cx="6781800" cy="3784600"/>
          </a:xfrm>
          <a:prstGeom prst="rect">
            <a:avLst/>
          </a:prstGeom>
        </p:spPr>
        <p:txBody>
          <a:bodyPr>
            <a:spAutoFit/>
          </a:bodyPr>
          <a:lstStyle/>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1</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）然</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侍卫之臣</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不懈于内，忠志之士</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忘身于外者，盖追</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先帝之殊遇，欲报之于</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陛下也。</a:t>
            </a:r>
          </a:p>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2</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）若有 </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作奸犯科</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及为忠善者，宜付有司</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论其刑赏，以昭陛下</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平明之理，不宜偏私，使</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内外异法也。</a:t>
            </a:r>
          </a:p>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3</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）侍中侍郎 </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郭攸之、费、董允等，此皆良实，志虑忠纯，是以</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先帝简拔</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以遗陛下。</a:t>
            </a:r>
          </a:p>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4</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）愚以为 </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营中之事，悉以咨之，必能使 </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行阵和睦，优劣得所。</a:t>
            </a:r>
          </a:p>
        </p:txBody>
      </p:sp>
      <p:sp>
        <p:nvSpPr>
          <p:cNvPr id="13" name="矩形 12"/>
          <p:cNvSpPr/>
          <p:nvPr/>
        </p:nvSpPr>
        <p:spPr>
          <a:xfrm>
            <a:off x="2951163" y="2598738"/>
            <a:ext cx="293687" cy="369887"/>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14" name="矩形 13"/>
          <p:cNvSpPr/>
          <p:nvPr/>
        </p:nvSpPr>
        <p:spPr>
          <a:xfrm>
            <a:off x="4146550" y="2568575"/>
            <a:ext cx="293688" cy="369888"/>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18" name="矩形 17"/>
          <p:cNvSpPr/>
          <p:nvPr/>
        </p:nvSpPr>
        <p:spPr>
          <a:xfrm>
            <a:off x="6524625" y="2568575"/>
            <a:ext cx="293688" cy="369888"/>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19" name="矩形 18"/>
          <p:cNvSpPr/>
          <p:nvPr/>
        </p:nvSpPr>
        <p:spPr>
          <a:xfrm>
            <a:off x="2081213" y="3009900"/>
            <a:ext cx="293687" cy="368300"/>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24" name="矩形 23"/>
          <p:cNvSpPr/>
          <p:nvPr/>
        </p:nvSpPr>
        <p:spPr>
          <a:xfrm>
            <a:off x="4792663" y="3019425"/>
            <a:ext cx="293687" cy="369888"/>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25" name="矩形 24"/>
          <p:cNvSpPr/>
          <p:nvPr/>
        </p:nvSpPr>
        <p:spPr>
          <a:xfrm>
            <a:off x="3200400" y="3482975"/>
            <a:ext cx="293688" cy="369888"/>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26" name="矩形 25"/>
          <p:cNvSpPr/>
          <p:nvPr/>
        </p:nvSpPr>
        <p:spPr>
          <a:xfrm>
            <a:off x="4440238" y="3484563"/>
            <a:ext cx="303212" cy="368300"/>
          </a:xfrm>
          <a:prstGeom prst="rect">
            <a:avLst/>
          </a:prstGeom>
        </p:spPr>
        <p:txBody>
          <a:bodyPr>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27" name="矩形 26"/>
          <p:cNvSpPr/>
          <p:nvPr/>
        </p:nvSpPr>
        <p:spPr>
          <a:xfrm>
            <a:off x="7231063" y="3482975"/>
            <a:ext cx="293687" cy="369888"/>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28" name="矩形 27"/>
          <p:cNvSpPr/>
          <p:nvPr/>
        </p:nvSpPr>
        <p:spPr>
          <a:xfrm>
            <a:off x="3090863" y="3924300"/>
            <a:ext cx="293687" cy="368300"/>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29" name="矩形 28"/>
          <p:cNvSpPr/>
          <p:nvPr/>
        </p:nvSpPr>
        <p:spPr>
          <a:xfrm>
            <a:off x="6069013" y="3924300"/>
            <a:ext cx="293687" cy="368300"/>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30" name="矩形 29"/>
          <p:cNvSpPr/>
          <p:nvPr/>
        </p:nvSpPr>
        <p:spPr>
          <a:xfrm>
            <a:off x="3806825" y="4408488"/>
            <a:ext cx="293688" cy="369887"/>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34" name="矩形 33"/>
          <p:cNvSpPr/>
          <p:nvPr/>
        </p:nvSpPr>
        <p:spPr>
          <a:xfrm>
            <a:off x="3090863" y="4838700"/>
            <a:ext cx="293687" cy="368300"/>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36" name="矩形 35"/>
          <p:cNvSpPr/>
          <p:nvPr/>
        </p:nvSpPr>
        <p:spPr>
          <a:xfrm>
            <a:off x="4311650" y="4838700"/>
            <a:ext cx="293688" cy="368300"/>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37" name="矩形 36"/>
          <p:cNvSpPr/>
          <p:nvPr/>
        </p:nvSpPr>
        <p:spPr>
          <a:xfrm>
            <a:off x="3494088" y="5313363"/>
            <a:ext cx="293687" cy="369887"/>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
        <p:nvSpPr>
          <p:cNvPr id="38" name="矩形 37"/>
          <p:cNvSpPr/>
          <p:nvPr/>
        </p:nvSpPr>
        <p:spPr>
          <a:xfrm>
            <a:off x="6937375" y="5313363"/>
            <a:ext cx="293688" cy="369887"/>
          </a:xfrm>
          <a:prstGeom prst="rect">
            <a:avLst/>
          </a:prstGeom>
        </p:spPr>
        <p:txBody>
          <a:bodyPr wrap="none">
            <a:spAutoFit/>
          </a:bodyPr>
          <a:lstStyle/>
          <a:p>
            <a:r>
              <a:rPr lang="en-US" altLang="zh-CN" b="1">
                <a:latin typeface="微软雅黑" pitchFamily="34" charset="-122"/>
                <a:ea typeface="微软雅黑" pitchFamily="34" charset="-122"/>
                <a:cs typeface="Arial" charset="0"/>
              </a:rPr>
              <a:t>/</a:t>
            </a:r>
            <a:endParaRPr lang="zh-CN" altLang="en-US">
              <a:latin typeface="Calibri" pitchFamily="34" charset="0"/>
              <a:ea typeface="微软雅黑" pitchFamily="34" charset="-122"/>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lide(fromBottom)">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lide(fromBottom)">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slide(fromBottom)">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slide(fromBottom)">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slide(fromBottom)">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slide(fromBottom)">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slide(fromBottom)">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slide(fromBottom)">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slide(fromBottom)">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slide(fromBottom)">
                                      <p:cBhvr>
                                        <p:cTn id="57" dur="500"/>
                                        <p:tgtEl>
                                          <p:spTgt spid="29"/>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slide(fromBottom)">
                                      <p:cBhvr>
                                        <p:cTn id="62" dur="5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4"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slide(fromBottom)">
                                      <p:cBhvr>
                                        <p:cTn id="67" dur="500"/>
                                        <p:tgtEl>
                                          <p:spTgt spid="34"/>
                                        </p:tgtEl>
                                      </p:cBhvr>
                                    </p:animEffect>
                                  </p:childTnLst>
                                </p:cTn>
                              </p:par>
                            </p:childTnLst>
                          </p:cTn>
                        </p:par>
                      </p:childTnLst>
                    </p:cTn>
                  </p:par>
                  <p:par>
                    <p:cTn id="68" fill="hold">
                      <p:stCondLst>
                        <p:cond delay="indefinite"/>
                      </p:stCondLst>
                      <p:childTnLst>
                        <p:par>
                          <p:cTn id="69" fill="hold">
                            <p:stCondLst>
                              <p:cond delay="0"/>
                            </p:stCondLst>
                            <p:childTnLst>
                              <p:par>
                                <p:cTn id="70" presetID="12" presetClass="entr" presetSubtype="4" fill="hold" grpId="0" nodeType="click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slide(fromBottom)">
                                      <p:cBhvr>
                                        <p:cTn id="72" dur="500"/>
                                        <p:tgtEl>
                                          <p:spTgt spid="36"/>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grpId="0" nodeType="click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slide(fromBottom)">
                                      <p:cBhvr>
                                        <p:cTn id="77" dur="500"/>
                                        <p:tgtEl>
                                          <p:spTgt spid="37"/>
                                        </p:tgtEl>
                                      </p:cBhvr>
                                    </p:animEffect>
                                  </p:childTnLst>
                                </p:cTn>
                              </p:par>
                            </p:childTnLst>
                          </p:cTn>
                        </p:par>
                      </p:childTnLst>
                    </p:cTn>
                  </p:par>
                  <p:par>
                    <p:cTn id="78" fill="hold">
                      <p:stCondLst>
                        <p:cond delay="indefinite"/>
                      </p:stCondLst>
                      <p:childTnLst>
                        <p:par>
                          <p:cTn id="79" fill="hold">
                            <p:stCondLst>
                              <p:cond delay="0"/>
                            </p:stCondLst>
                            <p:childTnLst>
                              <p:par>
                                <p:cTn id="80" presetID="12" presetClass="entr" presetSubtype="4" fill="hold" grpId="0" nodeType="click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slide(fromBottom)">
                                      <p:cBhvr>
                                        <p:cTn id="8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P spid="14" grpId="0"/>
      <p:bldP spid="18" grpId="0"/>
      <p:bldP spid="19" grpId="0"/>
      <p:bldP spid="24" grpId="0"/>
      <p:bldP spid="25" grpId="0"/>
      <p:bldP spid="26" grpId="0"/>
      <p:bldP spid="27" grpId="0"/>
      <p:bldP spid="28" grpId="0"/>
      <p:bldP spid="29" grpId="0"/>
      <p:bldP spid="30" grpId="0"/>
      <p:bldP spid="34" grpId="0"/>
      <p:bldP spid="36" grpId="0"/>
      <p:bldP spid="37"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938213" y="1666875"/>
            <a:ext cx="7650162" cy="3876675"/>
          </a:xfrm>
          <a:prstGeom prst="rect">
            <a:avLst/>
          </a:prstGeom>
        </p:spPr>
        <p:txBody>
          <a:bodyPr>
            <a:spAutoFit/>
          </a:bodyPr>
          <a:lstStyle/>
          <a:p>
            <a:pPr indent="457200"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  2</a:t>
            </a:r>
            <a:r>
              <a:rPr lang="zh-CN" altLang="en-US" sz="2400" b="1" kern="0" dirty="0">
                <a:latin typeface="微软雅黑" panose="020B0503020204020204" charset="-122"/>
                <a:ea typeface="微软雅黑" panose="020B0503020204020204" charset="-122"/>
                <a:cs typeface="Arial" panose="020B0604020202020204" pitchFamily="34" charset="0"/>
              </a:rPr>
              <a:t>、有感情朗读课文，注意字音、停顿、重音、语速和语调，读出感情。说一说你的阅读感受？</a:t>
            </a:r>
            <a:endParaRPr lang="en-US" altLang="zh-CN" sz="2400" b="1" kern="0" dirty="0">
              <a:latin typeface="微软雅黑" panose="020B0503020204020204" charset="-122"/>
              <a:ea typeface="微软雅黑" panose="020B0503020204020204" charset="-122"/>
              <a:cs typeface="Arial" panose="020B0604020202020204" pitchFamily="34" charset="0"/>
            </a:endParaRPr>
          </a:p>
          <a:p>
            <a:pPr indent="457200" fontAlgn="auto">
              <a:lnSpc>
                <a:spcPct val="150000"/>
              </a:lnSpc>
              <a:spcBef>
                <a:spcPts val="0"/>
              </a:spcBef>
              <a:spcAft>
                <a:spcPts val="0"/>
              </a:spcAft>
              <a:defRPr/>
            </a:pPr>
            <a:endParaRPr lang="en-US" altLang="zh-CN" sz="1100" b="1" kern="0" dirty="0">
              <a:latin typeface="微软雅黑" panose="020B0503020204020204" charset="-122"/>
              <a:ea typeface="微软雅黑" panose="020B0503020204020204" charset="-122"/>
              <a:cs typeface="Arial" panose="020B0604020202020204" pitchFamily="34" charset="0"/>
            </a:endParaRPr>
          </a:p>
          <a:p>
            <a:pPr indent="457200" fontAlgn="auto">
              <a:lnSpc>
                <a:spcPct val="150000"/>
              </a:lnSpc>
              <a:spcBef>
                <a:spcPts val="0"/>
              </a:spcBef>
              <a:spcAft>
                <a:spcPts val="0"/>
              </a:spcAft>
              <a:defRPr/>
            </a:pPr>
            <a:endParaRPr lang="en-US" altLang="zh-CN" sz="900" b="1" kern="0" dirty="0">
              <a:latin typeface="微软雅黑" panose="020B0503020204020204" charset="-122"/>
              <a:ea typeface="微软雅黑" panose="020B0503020204020204" charset="-122"/>
              <a:cs typeface="Arial" panose="020B0604020202020204" pitchFamily="34" charset="0"/>
            </a:endParaRPr>
          </a:p>
          <a:p>
            <a:pPr indent="457200"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  我感受到诸葛亮对刘备父子的忠心耿耿。</a:t>
            </a:r>
          </a:p>
          <a:p>
            <a:pPr indent="457200"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  我感受到诸葛亮的知恩图报。</a:t>
            </a:r>
          </a:p>
          <a:p>
            <a:pPr indent="457200"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  我感受到诸葛亮的言辞恳切。</a:t>
            </a:r>
          </a:p>
          <a:p>
            <a:pPr indent="457200"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  我感受到诸葛亮兴复汉室的决心</a:t>
            </a: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938213" y="1666875"/>
            <a:ext cx="7650162" cy="1752600"/>
          </a:xfrm>
          <a:prstGeom prst="rect">
            <a:avLst/>
          </a:prstGeom>
        </p:spPr>
        <p:txBody>
          <a:bodyPr>
            <a:spAutoFit/>
          </a:bodyPr>
          <a:lstStyle/>
          <a:p>
            <a:pPr indent="457200"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  </a:t>
            </a:r>
            <a:r>
              <a:rPr lang="zh-CN" altLang="en-US" sz="2400" b="1" kern="0" dirty="0">
                <a:latin typeface="微软雅黑" panose="020B0503020204020204" charset="-122"/>
                <a:ea typeface="微软雅黑" panose="020B0503020204020204" charset="-122"/>
                <a:cs typeface="Arial" panose="020B0604020202020204" pitchFamily="34" charset="0"/>
              </a:rPr>
              <a:t>同学们，现在我们尝试翻译课文，找出不理解的词语和句子，然后结合注释和工具书解决，如果有疑难问题我们一起进行讨论。</a:t>
            </a:r>
          </a:p>
        </p:txBody>
      </p:sp>
      <p:pic>
        <p:nvPicPr>
          <p:cNvPr id="11" name="Picture 4" descr="https://timgsa.baidu.com/timg?image&amp;quality=80&amp;size=b9999_10000&amp;sec=1486623859929&amp;di=d2c81d664411b90011f19faa82543add&amp;imgtype=0&amp;src=http%3A%2F%2Fwww.91danji.com%2Fattachments%2F201503%2F10%2F10%2F47i6vcgpp.jpg"/>
          <p:cNvPicPr>
            <a:picLocks noChangeAspect="1" noChangeArrowheads="1"/>
          </p:cNvPicPr>
          <p:nvPr/>
        </p:nvPicPr>
        <p:blipFill>
          <a:blip r:embed="rId2"/>
          <a:srcRect t="28181" b="15884"/>
          <a:stretch>
            <a:fillRect/>
          </a:stretch>
        </p:blipFill>
        <p:spPr bwMode="auto">
          <a:xfrm>
            <a:off x="5702300" y="3960813"/>
            <a:ext cx="2930525" cy="1600200"/>
          </a:xfrm>
          <a:prstGeom prst="rect">
            <a:avLst/>
          </a:prstGeom>
          <a:noFill/>
          <a:ln w="9525">
            <a:noFill/>
            <a:miter lim="800000"/>
            <a:headEnd/>
            <a:tailEnd/>
          </a:ln>
        </p:spPr>
      </p:pic>
      <p:sp>
        <p:nvSpPr>
          <p:cNvPr id="12" name="矩形 11"/>
          <p:cNvSpPr/>
          <p:nvPr/>
        </p:nvSpPr>
        <p:spPr>
          <a:xfrm>
            <a:off x="887413" y="3835400"/>
            <a:ext cx="4572000" cy="1752600"/>
          </a:xfrm>
          <a:prstGeom prst="rect">
            <a:avLst/>
          </a:prstGeom>
        </p:spPr>
        <p:txBody>
          <a:bodyPr>
            <a:spAutoFit/>
          </a:bodyPr>
          <a:lstStyle/>
          <a:p>
            <a:pPr indent="457200" algn="just" fontAlgn="auto">
              <a:lnSpc>
                <a:spcPct val="150000"/>
              </a:lnSpc>
              <a:spcBef>
                <a:spcPts val="0"/>
              </a:spcBef>
              <a:spcAft>
                <a:spcPts val="0"/>
              </a:spcAft>
              <a:defRPr/>
            </a:pP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同学们，文中的词语和句子都理解了吗？我们进行小组</a:t>
            </a: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PK</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赛吧！看哪个小组的回答最准确。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Horizontal)">
                                      <p:cBhvr>
                                        <p:cTn id="7" dur="500"/>
                                        <p:tgtEl>
                                          <p:spTgt spid="11"/>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Horizontal)">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0" descr="https://timgsa.baidu.com/timg?image&amp;quality=80&amp;size=b10000_10000&amp;sec=1495423222&amp;di=df37f47bd10e2c448bb8a3713643fbc3&amp;src=http://pic28.nipic.com/20130401/1885645_013859410125_2.jpg"/>
          <p:cNvPicPr>
            <a:picLocks noChangeAspect="1" noChangeArrowheads="1"/>
          </p:cNvPicPr>
          <p:nvPr/>
        </p:nvPicPr>
        <p:blipFill>
          <a:blip r:embed="rId3" cstate="print">
            <a:clrChange>
              <a:clrFrom>
                <a:srgbClr val="FFFFFF"/>
              </a:clrFrom>
              <a:clrTo>
                <a:srgbClr val="FFFFFF">
                  <a:alpha val="0"/>
                </a:srgbClr>
              </a:clrTo>
            </a:clrChange>
          </a:blip>
          <a:srcRect l="6612" t="15788" r="9830" b="22807"/>
          <a:stretch>
            <a:fillRect/>
          </a:stretch>
        </p:blipFill>
        <p:spPr bwMode="auto">
          <a:xfrm>
            <a:off x="7720013" y="974725"/>
            <a:ext cx="1157287" cy="1123950"/>
          </a:xfrm>
          <a:prstGeom prst="rect">
            <a:avLst/>
          </a:prstGeom>
          <a:noFill/>
          <a:ln w="9525">
            <a:noFill/>
            <a:miter lim="800000"/>
            <a:headEnd/>
            <a:tailEnd/>
          </a:ln>
        </p:spPr>
      </p:pic>
      <p:sp>
        <p:nvSpPr>
          <p:cNvPr id="34" name="矩形 33"/>
          <p:cNvSpPr/>
          <p:nvPr/>
        </p:nvSpPr>
        <p:spPr>
          <a:xfrm>
            <a:off x="754063" y="1357313"/>
            <a:ext cx="4221162" cy="646112"/>
          </a:xfrm>
          <a:prstGeom prst="rect">
            <a:avLst/>
          </a:prstGeom>
        </p:spPr>
        <p:txBody>
          <a:bodyPr wrap="none">
            <a:spAutoFit/>
          </a:bodyPr>
          <a:lstStyle/>
          <a:p>
            <a:pPr indent="457200"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1</a:t>
            </a:r>
            <a:r>
              <a:rPr lang="zh-CN" altLang="en-US" sz="2400" b="1" kern="0" dirty="0">
                <a:latin typeface="微软雅黑" panose="020B0503020204020204" charset="-122"/>
                <a:ea typeface="微软雅黑" panose="020B0503020204020204" charset="-122"/>
                <a:cs typeface="Arial" panose="020B0604020202020204" pitchFamily="34" charset="0"/>
              </a:rPr>
              <a:t>、理解重点字语的意思。</a:t>
            </a:r>
          </a:p>
        </p:txBody>
      </p:sp>
      <p:sp>
        <p:nvSpPr>
          <p:cNvPr id="36" name="圆角矩形 35"/>
          <p:cNvSpPr/>
          <p:nvPr>
            <p:custDataLst>
              <p:tags r:id="rId1"/>
            </p:custDataLst>
          </p:nvPr>
        </p:nvSpPr>
        <p:spPr>
          <a:xfrm flipH="1">
            <a:off x="1503363" y="2049463"/>
            <a:ext cx="1616075" cy="4381500"/>
          </a:xfrm>
          <a:prstGeom prst="roundRect">
            <a:avLst/>
          </a:prstGeom>
          <a:solidFill>
            <a:srgbClr val="FFFFFF"/>
          </a:solidFill>
          <a:ln w="25400" cap="flat" cmpd="sng" algn="ctr">
            <a:noFill/>
            <a:prstDash val="solid"/>
          </a:ln>
          <a:effectLst/>
        </p:spPr>
        <p:txBody>
          <a:bodyPr lIns="180000" tIns="0" rIns="0" bIns="0" anchor="ctr"/>
          <a:lstStyle/>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中道：</a:t>
            </a:r>
          </a:p>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崩殂：</a:t>
            </a:r>
          </a:p>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疲弊：</a:t>
            </a:r>
          </a:p>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诚：</a:t>
            </a:r>
          </a:p>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秋：</a:t>
            </a:r>
          </a:p>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然：</a:t>
            </a:r>
          </a:p>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内、外：</a:t>
            </a:r>
          </a:p>
          <a:p>
            <a:pPr algn="just"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忠志：</a:t>
            </a:r>
          </a:p>
        </p:txBody>
      </p:sp>
      <p:sp>
        <p:nvSpPr>
          <p:cNvPr id="37" name="文本框 4"/>
          <p:cNvSpPr txBox="1"/>
          <p:nvPr/>
        </p:nvSpPr>
        <p:spPr>
          <a:xfrm>
            <a:off x="2541588" y="2622550"/>
            <a:ext cx="191135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指帝王之死。</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8" name="文本框 5"/>
          <p:cNvSpPr txBox="1"/>
          <p:nvPr/>
        </p:nvSpPr>
        <p:spPr>
          <a:xfrm>
            <a:off x="2536825" y="3138488"/>
            <a:ext cx="1698625"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困苦穷乏。</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9" name="文本框 7"/>
          <p:cNvSpPr txBox="1"/>
          <p:nvPr/>
        </p:nvSpPr>
        <p:spPr>
          <a:xfrm>
            <a:off x="2524125" y="3706813"/>
            <a:ext cx="1962150" cy="525462"/>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副词，实在。</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0" name="文本框 10"/>
          <p:cNvSpPr txBox="1"/>
          <p:nvPr/>
        </p:nvSpPr>
        <p:spPr>
          <a:xfrm>
            <a:off x="2524125" y="2051050"/>
            <a:ext cx="973138" cy="571500"/>
          </a:xfrm>
          <a:prstGeom prst="rect">
            <a:avLst/>
          </a:prstGeom>
          <a:noFill/>
        </p:spPr>
        <p:txBody>
          <a:bodyPr>
            <a:spAutoFit/>
          </a:bodyPr>
          <a:lstStyle/>
          <a:p>
            <a:pPr>
              <a:lnSpc>
                <a:spcPct val="130000"/>
              </a:lnSpc>
            </a:pPr>
            <a:r>
              <a:rPr lang="zh-CN" altLang="en-US" sz="2400" b="1">
                <a:solidFill>
                  <a:srgbClr val="C00000"/>
                </a:solidFill>
                <a:latin typeface="微软雅黑" pitchFamily="34" charset="-122"/>
                <a:ea typeface="微软雅黑" pitchFamily="34" charset="-122"/>
                <a:cs typeface="Arial" charset="0"/>
                <a:sym typeface="+mn-ea"/>
              </a:rPr>
              <a:t>中途。</a:t>
            </a:r>
            <a:endParaRPr lang="zh-CN" altLang="en-US" sz="2400">
              <a:solidFill>
                <a:srgbClr val="C00000"/>
              </a:solidFill>
              <a:latin typeface="Calibri" pitchFamily="34" charset="0"/>
              <a:ea typeface="微软雅黑" pitchFamily="34" charset="-122"/>
              <a:cs typeface="Arial" charset="0"/>
            </a:endParaRPr>
          </a:p>
        </p:txBody>
      </p:sp>
      <p:sp>
        <p:nvSpPr>
          <p:cNvPr id="41" name="文本框 7"/>
          <p:cNvSpPr txBox="1"/>
          <p:nvPr/>
        </p:nvSpPr>
        <p:spPr>
          <a:xfrm>
            <a:off x="2524125" y="4225925"/>
            <a:ext cx="341630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这里是“时候”的意思。</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2" name="文本框 7"/>
          <p:cNvSpPr txBox="1"/>
          <p:nvPr/>
        </p:nvSpPr>
        <p:spPr>
          <a:xfrm>
            <a:off x="2524125" y="4797425"/>
            <a:ext cx="340995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转折连词，然而、但是。</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3" name="文本框 7"/>
          <p:cNvSpPr txBox="1"/>
          <p:nvPr/>
        </p:nvSpPr>
        <p:spPr>
          <a:xfrm>
            <a:off x="2840038" y="5345113"/>
            <a:ext cx="4152900" cy="573087"/>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内，指朝廷内。外，指边境上。</a:t>
            </a:r>
            <a:endParaRPr lang="zh-CN" altLang="en-US" sz="2400" b="1" dirty="0">
              <a:solidFill>
                <a:srgbClr val="C00000"/>
              </a:solidFill>
              <a:latin typeface="微软雅黑" panose="020B0503020204020204" charset="-122"/>
              <a:ea typeface="微软雅黑" panose="020B0503020204020204" charset="-122"/>
              <a:sym typeface="+mn-ea"/>
            </a:endParaRPr>
          </a:p>
        </p:txBody>
      </p:sp>
      <p:pic>
        <p:nvPicPr>
          <p:cNvPr id="26636" name="Picture 16" descr="https://ss1.bdstatic.com/70cFvXSh_Q1YnxGkpoWK1HF6hhy/it/u=179073987,665511718&amp;fm=23&amp;gp=0.jpg"/>
          <p:cNvPicPr>
            <a:picLocks noChangeAspect="1" noChangeArrowheads="1"/>
          </p:cNvPicPr>
          <p:nvPr/>
        </p:nvPicPr>
        <p:blipFill>
          <a:blip r:embed="rId4">
            <a:clrChange>
              <a:clrFrom>
                <a:srgbClr val="FFFFFF"/>
              </a:clrFrom>
              <a:clrTo>
                <a:srgbClr val="FFFFFF">
                  <a:alpha val="0"/>
                </a:srgbClr>
              </a:clrTo>
            </a:clrChange>
          </a:blip>
          <a:srcRect l="2657" t="5040" r="3011" b="11801"/>
          <a:stretch>
            <a:fillRect/>
          </a:stretch>
        </p:blipFill>
        <p:spPr bwMode="auto">
          <a:xfrm>
            <a:off x="0" y="1400175"/>
            <a:ext cx="1503363" cy="698500"/>
          </a:xfrm>
          <a:prstGeom prst="rect">
            <a:avLst/>
          </a:prstGeom>
          <a:noFill/>
          <a:ln w="9525">
            <a:noFill/>
            <a:miter lim="800000"/>
            <a:headEnd/>
            <a:tailEnd/>
          </a:ln>
        </p:spPr>
      </p:pic>
      <p:sp>
        <p:nvSpPr>
          <p:cNvPr id="30" name="文本框 7"/>
          <p:cNvSpPr txBox="1"/>
          <p:nvPr/>
        </p:nvSpPr>
        <p:spPr>
          <a:xfrm>
            <a:off x="2541588" y="5918200"/>
            <a:ext cx="174625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忠诚有志。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blinds(horizontal)">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linds(horizontal)">
                                      <p:cBhvr>
                                        <p:cTn id="17" dur="500"/>
                                        <p:tgtEl>
                                          <p:spTgt spid="3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linds(horizontal)">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blinds(horizontal)">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blinds(horizontal)">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blinds(horizontal)">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blinds(horizontal)">
                                      <p:cBhvr>
                                        <p:cTn id="42" dur="5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blinds(horizontal)">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7" grpId="0"/>
      <p:bldP spid="38" grpId="0"/>
      <p:bldP spid="39" grpId="0"/>
      <p:bldP spid="40" grpId="0"/>
      <p:bldP spid="41" grpId="0"/>
      <p:bldP spid="42" grpId="0"/>
      <p:bldP spid="43"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0" descr="https://timgsa.baidu.com/timg?image&amp;quality=80&amp;size=b10000_10000&amp;sec=1495423222&amp;di=df37f47bd10e2c448bb8a3713643fbc3&amp;src=http://pic28.nipic.com/20130401/1885645_013859410125_2.jpg"/>
          <p:cNvPicPr>
            <a:picLocks noChangeAspect="1" noChangeArrowheads="1"/>
          </p:cNvPicPr>
          <p:nvPr/>
        </p:nvPicPr>
        <p:blipFill>
          <a:blip r:embed="rId3" cstate="print">
            <a:clrChange>
              <a:clrFrom>
                <a:srgbClr val="FFFFFF"/>
              </a:clrFrom>
              <a:clrTo>
                <a:srgbClr val="FFFFFF">
                  <a:alpha val="0"/>
                </a:srgbClr>
              </a:clrTo>
            </a:clrChange>
          </a:blip>
          <a:srcRect l="6612" t="15788" r="9830" b="22807"/>
          <a:stretch>
            <a:fillRect/>
          </a:stretch>
        </p:blipFill>
        <p:spPr bwMode="auto">
          <a:xfrm>
            <a:off x="7720013" y="1000125"/>
            <a:ext cx="1157287" cy="1123950"/>
          </a:xfrm>
          <a:prstGeom prst="rect">
            <a:avLst/>
          </a:prstGeom>
          <a:noFill/>
          <a:ln w="9525">
            <a:noFill/>
            <a:miter lim="800000"/>
            <a:headEnd/>
            <a:tailEnd/>
          </a:ln>
        </p:spPr>
      </p:pic>
      <p:sp>
        <p:nvSpPr>
          <p:cNvPr id="36" name="圆角矩形 35"/>
          <p:cNvSpPr/>
          <p:nvPr>
            <p:custDataLst>
              <p:tags r:id="rId1"/>
            </p:custDataLst>
          </p:nvPr>
        </p:nvSpPr>
        <p:spPr>
          <a:xfrm flipH="1">
            <a:off x="1225550" y="1682750"/>
            <a:ext cx="2574925" cy="4383088"/>
          </a:xfrm>
          <a:prstGeom prst="roundRect">
            <a:avLst/>
          </a:prstGeom>
          <a:solidFill>
            <a:srgbClr val="FFFFFF"/>
          </a:solidFill>
          <a:ln w="25400" cap="flat" cmpd="sng" algn="ctr">
            <a:noFill/>
            <a:prstDash val="solid"/>
          </a:ln>
          <a:effectLst/>
        </p:spPr>
        <p:txBody>
          <a:bodyPr lIns="180000" tIns="0" rIns="0" bIns="0" anchor="ctr"/>
          <a:lstStyle/>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盖：</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殊遇：</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开张圣听：</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光：</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遗德：</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恢弘：</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妄自菲薄：</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引喻失义：</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宫：</a:t>
            </a:r>
          </a:p>
        </p:txBody>
      </p:sp>
      <p:sp>
        <p:nvSpPr>
          <p:cNvPr id="37" name="文本框 4"/>
          <p:cNvSpPr txBox="1"/>
          <p:nvPr/>
        </p:nvSpPr>
        <p:spPr>
          <a:xfrm>
            <a:off x="2165350" y="1384300"/>
            <a:ext cx="4265613"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副词，表示解说原因，原来是。</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8" name="文本框 5"/>
          <p:cNvSpPr txBox="1"/>
          <p:nvPr/>
        </p:nvSpPr>
        <p:spPr>
          <a:xfrm>
            <a:off x="2471738" y="1955800"/>
            <a:ext cx="2000250"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特别的知遇。</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9" name="文本框 7"/>
          <p:cNvSpPr txBox="1"/>
          <p:nvPr/>
        </p:nvSpPr>
        <p:spPr>
          <a:xfrm>
            <a:off x="3073400" y="2533650"/>
            <a:ext cx="4306888" cy="52546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扩大圣明的听闻。开张，扩大。</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1" name="文本框 7"/>
          <p:cNvSpPr txBox="1"/>
          <p:nvPr/>
        </p:nvSpPr>
        <p:spPr>
          <a:xfrm>
            <a:off x="2165350" y="3043238"/>
            <a:ext cx="1652588" cy="569912"/>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发扬光大。</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2" name="文本框 7"/>
          <p:cNvSpPr txBox="1"/>
          <p:nvPr/>
        </p:nvSpPr>
        <p:spPr>
          <a:xfrm>
            <a:off x="2495550" y="3613150"/>
            <a:ext cx="2397125"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遗留下来的美德。</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3" name="文本框 7"/>
          <p:cNvSpPr txBox="1"/>
          <p:nvPr/>
        </p:nvSpPr>
        <p:spPr>
          <a:xfrm>
            <a:off x="2517775" y="4162425"/>
            <a:ext cx="1895475"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发扬，扩大。</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30" name="文本框 7"/>
          <p:cNvSpPr txBox="1"/>
          <p:nvPr/>
        </p:nvSpPr>
        <p:spPr>
          <a:xfrm>
            <a:off x="3128963" y="4670425"/>
            <a:ext cx="459105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不知自重，毫无根据地看轻自己。</a:t>
            </a:r>
          </a:p>
        </p:txBody>
      </p:sp>
      <p:sp>
        <p:nvSpPr>
          <p:cNvPr id="19" name="文本框 7"/>
          <p:cNvSpPr txBox="1"/>
          <p:nvPr/>
        </p:nvSpPr>
        <p:spPr>
          <a:xfrm>
            <a:off x="3113088" y="5241925"/>
            <a:ext cx="2767012"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称引譬喻不合道理。</a:t>
            </a:r>
          </a:p>
        </p:txBody>
      </p:sp>
      <p:sp>
        <p:nvSpPr>
          <p:cNvPr id="20" name="文本框 7"/>
          <p:cNvSpPr txBox="1"/>
          <p:nvPr/>
        </p:nvSpPr>
        <p:spPr>
          <a:xfrm>
            <a:off x="2165350" y="5813425"/>
            <a:ext cx="1238250"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指皇宫。</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blinds(horizontal)">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linds(horizont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blinds(horizontal)">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blinds(horizontal)">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blinds(horizontal)">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linds(horizontal)">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blinds(horizontal)">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linds(horizontal)">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7" grpId="0"/>
      <p:bldP spid="38" grpId="0"/>
      <p:bldP spid="39" grpId="0"/>
      <p:bldP spid="41" grpId="0"/>
      <p:bldP spid="42" grpId="0"/>
      <p:bldP spid="43" grpId="0"/>
      <p:bldP spid="30"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0" descr="https://timgsa.baidu.com/timg?image&amp;quality=80&amp;size=b10000_10000&amp;sec=1495423222&amp;di=df37f47bd10e2c448bb8a3713643fbc3&amp;src=http://pic28.nipic.com/20130401/1885645_013859410125_2.jpg"/>
          <p:cNvPicPr>
            <a:picLocks noChangeAspect="1" noChangeArrowheads="1"/>
          </p:cNvPicPr>
          <p:nvPr/>
        </p:nvPicPr>
        <p:blipFill>
          <a:blip r:embed="rId3" cstate="print">
            <a:clrChange>
              <a:clrFrom>
                <a:srgbClr val="FFFFFF"/>
              </a:clrFrom>
              <a:clrTo>
                <a:srgbClr val="FFFFFF">
                  <a:alpha val="0"/>
                </a:srgbClr>
              </a:clrTo>
            </a:clrChange>
          </a:blip>
          <a:srcRect l="6612" t="15788" r="9830" b="22807"/>
          <a:stretch>
            <a:fillRect/>
          </a:stretch>
        </p:blipFill>
        <p:spPr bwMode="auto">
          <a:xfrm>
            <a:off x="7354888" y="1538288"/>
            <a:ext cx="1157287" cy="1123950"/>
          </a:xfrm>
          <a:prstGeom prst="rect">
            <a:avLst/>
          </a:prstGeom>
          <a:noFill/>
          <a:ln w="9525">
            <a:noFill/>
            <a:miter lim="800000"/>
            <a:headEnd/>
            <a:tailEnd/>
          </a:ln>
        </p:spPr>
      </p:pic>
      <p:sp>
        <p:nvSpPr>
          <p:cNvPr id="36" name="圆角矩形 35"/>
          <p:cNvSpPr/>
          <p:nvPr>
            <p:custDataLst>
              <p:tags r:id="rId1"/>
            </p:custDataLst>
          </p:nvPr>
        </p:nvSpPr>
        <p:spPr>
          <a:xfrm flipH="1">
            <a:off x="1216025" y="1973263"/>
            <a:ext cx="3536950" cy="4383087"/>
          </a:xfrm>
          <a:prstGeom prst="roundRect">
            <a:avLst/>
          </a:prstGeom>
          <a:solidFill>
            <a:srgbClr val="FFFFFF"/>
          </a:solidFill>
          <a:ln w="25400" cap="flat" cmpd="sng" algn="ctr">
            <a:noFill/>
            <a:prstDash val="solid"/>
          </a:ln>
          <a:effectLst/>
        </p:spPr>
        <p:txBody>
          <a:bodyPr lIns="180000" tIns="0" rIns="0" bIns="0" anchor="ctr"/>
          <a:lstStyle/>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府：</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臧否：</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简拔：</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裨补：</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晓畅：</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行阵：</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此先汉</a:t>
            </a:r>
            <a:r>
              <a:rPr lang="zh-CN" altLang="en-US" sz="2400" b="1" kern="0" dirty="0">
                <a:ln w="18415" cmpd="sng">
                  <a:noFill/>
                  <a:prstDash val="solid"/>
                </a:ln>
                <a:solidFill>
                  <a:srgbClr val="0C03BD"/>
                </a:solidFill>
                <a:latin typeface="Arial Rounded MT Bold" panose="020F0704030504030204" pitchFamily="34" charset="0"/>
                <a:ea typeface="微软雅黑" panose="020B0503020204020204" charset="-122"/>
                <a:cs typeface="Times New Roman" panose="02020603050405020304" pitchFamily="18" charset="0"/>
              </a:rPr>
              <a:t>所以</a:t>
            </a: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痛恨：</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先帝不以臣</a:t>
            </a:r>
            <a:r>
              <a:rPr lang="zh-CN" altLang="en-US" sz="2400" b="1" kern="0" dirty="0">
                <a:ln w="18415" cmpd="sng">
                  <a:noFill/>
                  <a:prstDash val="solid"/>
                </a:ln>
                <a:solidFill>
                  <a:srgbClr val="0C03BD"/>
                </a:solidFill>
                <a:latin typeface="Arial Rounded MT Bold" panose="020F0704030504030204" pitchFamily="34" charset="0"/>
                <a:ea typeface="微软雅黑" panose="020B0503020204020204" charset="-122"/>
                <a:cs typeface="Times New Roman" panose="02020603050405020304" pitchFamily="18" charset="0"/>
              </a:rPr>
              <a:t>卑鄙</a:t>
            </a: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a:t>
            </a:r>
            <a:endParaRPr lang="en-US" altLang="zh-CN"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endParaRPr>
          </a:p>
          <a:p>
            <a:pPr fontAlgn="auto">
              <a:lnSpc>
                <a:spcPct val="150000"/>
              </a:lnSpc>
              <a:spcBef>
                <a:spcPts val="0"/>
              </a:spcBef>
              <a:spcAft>
                <a:spcPts val="0"/>
              </a:spcAft>
              <a:defRPr/>
            </a:pPr>
            <a:endPar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endParaRPr>
          </a:p>
        </p:txBody>
      </p:sp>
      <p:sp>
        <p:nvSpPr>
          <p:cNvPr id="37" name="文本框 4"/>
          <p:cNvSpPr txBox="1"/>
          <p:nvPr/>
        </p:nvSpPr>
        <p:spPr>
          <a:xfrm>
            <a:off x="2471738" y="1463675"/>
            <a:ext cx="1376362"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指朝廷。</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8" name="文本框 5"/>
          <p:cNvSpPr txBox="1"/>
          <p:nvPr/>
        </p:nvSpPr>
        <p:spPr>
          <a:xfrm>
            <a:off x="2471738" y="1955800"/>
            <a:ext cx="1900237"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善的，恶的。</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9" name="文本框 7"/>
          <p:cNvSpPr txBox="1"/>
          <p:nvPr/>
        </p:nvSpPr>
        <p:spPr>
          <a:xfrm>
            <a:off x="2495550" y="2505075"/>
            <a:ext cx="982663"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选拔。</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1" name="文本框 7"/>
          <p:cNvSpPr txBox="1"/>
          <p:nvPr/>
        </p:nvSpPr>
        <p:spPr>
          <a:xfrm>
            <a:off x="2495550" y="3074988"/>
            <a:ext cx="95250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弥补。</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2" name="文本框 7"/>
          <p:cNvSpPr txBox="1"/>
          <p:nvPr/>
        </p:nvSpPr>
        <p:spPr>
          <a:xfrm>
            <a:off x="2495550" y="3613150"/>
            <a:ext cx="99060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精通。</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3" name="文本框 7"/>
          <p:cNvSpPr txBox="1"/>
          <p:nvPr/>
        </p:nvSpPr>
        <p:spPr>
          <a:xfrm>
            <a:off x="2517775" y="4162425"/>
            <a:ext cx="90170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军队。</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30" name="文本框 7"/>
          <p:cNvSpPr txBox="1"/>
          <p:nvPr/>
        </p:nvSpPr>
        <p:spPr>
          <a:xfrm>
            <a:off x="3381375" y="4745038"/>
            <a:ext cx="1893888" cy="571500"/>
          </a:xfrm>
          <a:prstGeom prst="rect">
            <a:avLst/>
          </a:prstGeom>
          <a:noFill/>
        </p:spPr>
        <p:txBody>
          <a:bodyPr>
            <a:spAutoFit/>
          </a:bodyPr>
          <a:lstStyle/>
          <a:p>
            <a:pPr fontAlgn="auto">
              <a:lnSpc>
                <a:spcPct val="130000"/>
              </a:lnSpc>
              <a:spcBef>
                <a:spcPts val="0"/>
              </a:spcBef>
              <a:spcAft>
                <a:spcPts val="0"/>
              </a:spcAft>
              <a:defRPr/>
            </a:pPr>
            <a:r>
              <a:rPr lang="en-US" altLang="zh-CN" sz="2400" b="1" kern="0" dirty="0">
                <a:ln w="18415" cmpd="sng">
                  <a:noFill/>
                  <a:prstDash val="solid"/>
                </a:ln>
                <a:solidFill>
                  <a:srgbClr val="C00000"/>
                </a:solidFill>
                <a:latin typeface="微软雅黑" panose="020B0503020204020204" charset="-122"/>
                <a:ea typeface="微软雅黑" panose="020B0503020204020204" charset="-122"/>
                <a:cs typeface="Times New Roman" panose="02020603050405020304" pitchFamily="18" charset="0"/>
              </a:rPr>
              <a:t>……</a:t>
            </a:r>
            <a:r>
              <a:rPr lang="zh-CN" altLang="en-US" sz="2400" b="1" kern="0" dirty="0">
                <a:ln w="18415" cmpd="sng">
                  <a:noFill/>
                  <a:prstDash val="solid"/>
                </a:ln>
                <a:solidFill>
                  <a:srgbClr val="C00000"/>
                </a:solidFill>
                <a:latin typeface="微软雅黑" panose="020B0503020204020204" charset="-122"/>
                <a:ea typeface="微软雅黑" panose="020B0503020204020204" charset="-122"/>
                <a:cs typeface="Times New Roman" panose="02020603050405020304" pitchFamily="18" charset="0"/>
              </a:rPr>
              <a:t>的原因。</a:t>
            </a:r>
          </a:p>
        </p:txBody>
      </p:sp>
      <p:sp>
        <p:nvSpPr>
          <p:cNvPr id="19" name="文本框 7"/>
          <p:cNvSpPr txBox="1"/>
          <p:nvPr/>
        </p:nvSpPr>
        <p:spPr>
          <a:xfrm>
            <a:off x="2565400" y="5264150"/>
            <a:ext cx="1597025"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痛心遗憾。</a:t>
            </a:r>
          </a:p>
        </p:txBody>
      </p:sp>
      <p:sp>
        <p:nvSpPr>
          <p:cNvPr id="20" name="文本框 7"/>
          <p:cNvSpPr txBox="1"/>
          <p:nvPr/>
        </p:nvSpPr>
        <p:spPr>
          <a:xfrm>
            <a:off x="4032250" y="5834063"/>
            <a:ext cx="307340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地位低下、见识短浅。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blinds(horizontal)">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linds(horizont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blinds(horizontal)">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blinds(horizontal)">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blinds(horizontal)">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linds(horizontal)">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blinds(horizontal)">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linds(horizontal)">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blinds(horizontal)">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7" grpId="0"/>
      <p:bldP spid="38" grpId="0"/>
      <p:bldP spid="39" grpId="0"/>
      <p:bldP spid="41" grpId="0"/>
      <p:bldP spid="42" grpId="0"/>
      <p:bldP spid="43" grpId="0"/>
      <p:bldP spid="30"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圆角矩形 35"/>
          <p:cNvSpPr/>
          <p:nvPr>
            <p:custDataLst>
              <p:tags r:id="rId1"/>
            </p:custDataLst>
          </p:nvPr>
        </p:nvSpPr>
        <p:spPr>
          <a:xfrm flipH="1">
            <a:off x="1193800" y="1414463"/>
            <a:ext cx="2424113" cy="4381500"/>
          </a:xfrm>
          <a:prstGeom prst="roundRect">
            <a:avLst/>
          </a:prstGeom>
          <a:solidFill>
            <a:srgbClr val="FFFFFF"/>
          </a:solidFill>
          <a:ln w="25400" cap="flat" cmpd="sng" algn="ctr">
            <a:noFill/>
            <a:prstDash val="solid"/>
          </a:ln>
          <a:effectLst/>
        </p:spPr>
        <p:txBody>
          <a:bodyPr lIns="180000" tIns="0" rIns="0" bIns="0" anchor="ctr"/>
          <a:lstStyle/>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三</a:t>
            </a:r>
            <a:r>
              <a:rPr lang="zh-CN" altLang="en-US" sz="2400" b="1" kern="0" dirty="0">
                <a:ln w="18415" cmpd="sng">
                  <a:noFill/>
                  <a:prstDash val="solid"/>
                </a:ln>
                <a:solidFill>
                  <a:srgbClr val="0C03BD"/>
                </a:solidFill>
                <a:latin typeface="Arial Rounded MT Bold" panose="020F0704030504030204" pitchFamily="34" charset="0"/>
                <a:ea typeface="微软雅黑" panose="020B0503020204020204" charset="-122"/>
                <a:cs typeface="Times New Roman" panose="02020603050405020304" pitchFamily="18" charset="0"/>
              </a:rPr>
              <a:t>顾</a:t>
            </a: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驱驰：</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倾覆：</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恐托付不</a:t>
            </a:r>
            <a:r>
              <a:rPr lang="zh-CN" altLang="en-US" sz="2400" b="1" kern="0" dirty="0">
                <a:ln w="18415" cmpd="sng">
                  <a:noFill/>
                  <a:prstDash val="solid"/>
                </a:ln>
                <a:solidFill>
                  <a:srgbClr val="0C03BD"/>
                </a:solidFill>
                <a:latin typeface="Arial Rounded MT Bold" panose="020F0704030504030204" pitchFamily="34" charset="0"/>
                <a:ea typeface="微软雅黑" panose="020B0503020204020204" charset="-122"/>
                <a:cs typeface="Times New Roman" panose="02020603050405020304" pitchFamily="18" charset="0"/>
              </a:rPr>
              <a:t>效</a:t>
            </a: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深入</a:t>
            </a:r>
            <a:r>
              <a:rPr lang="zh-CN" altLang="en-US" sz="2400" b="1" kern="0" dirty="0">
                <a:ln w="18415" cmpd="sng">
                  <a:noFill/>
                  <a:prstDash val="solid"/>
                </a:ln>
                <a:solidFill>
                  <a:srgbClr val="0C03BD"/>
                </a:solidFill>
                <a:latin typeface="Arial Rounded MT Bold" panose="020F0704030504030204" pitchFamily="34" charset="0"/>
                <a:ea typeface="微软雅黑" panose="020B0503020204020204" charset="-122"/>
                <a:cs typeface="Times New Roman" panose="02020603050405020304" pitchFamily="18" charset="0"/>
              </a:rPr>
              <a:t>不毛</a:t>
            </a: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驽钝：</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咨诹：</a:t>
            </a:r>
          </a:p>
          <a:p>
            <a:pPr fontAlgn="auto">
              <a:lnSpc>
                <a:spcPct val="150000"/>
              </a:lnSpc>
              <a:spcBef>
                <a:spcPts val="0"/>
              </a:spcBef>
              <a:spcAft>
                <a:spcPts val="0"/>
              </a:spcAft>
              <a:defRPr/>
            </a:pP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临表</a:t>
            </a:r>
            <a:r>
              <a:rPr lang="zh-CN" altLang="en-US" sz="2400" b="1" kern="0" dirty="0">
                <a:ln w="18415" cmpd="sng">
                  <a:noFill/>
                  <a:prstDash val="solid"/>
                </a:ln>
                <a:solidFill>
                  <a:srgbClr val="0C03BD"/>
                </a:solidFill>
                <a:latin typeface="Arial Rounded MT Bold" panose="020F0704030504030204" pitchFamily="34" charset="0"/>
                <a:ea typeface="微软雅黑" panose="020B0503020204020204" charset="-122"/>
                <a:cs typeface="Times New Roman" panose="02020603050405020304" pitchFamily="18" charset="0"/>
              </a:rPr>
              <a:t>涕</a:t>
            </a:r>
            <a:r>
              <a:rPr lang="zh-CN" altLang="en-US" sz="2400" b="1" kern="0" dirty="0">
                <a:ln w="18415" cmpd="sng">
                  <a:noFill/>
                  <a:prstDash val="solid"/>
                </a:ln>
                <a:latin typeface="Arial Rounded MT Bold" panose="020F0704030504030204" pitchFamily="34" charset="0"/>
                <a:ea typeface="微软雅黑" panose="020B0503020204020204" charset="-122"/>
                <a:cs typeface="Times New Roman" panose="02020603050405020304" pitchFamily="18" charset="0"/>
              </a:rPr>
              <a:t>零：</a:t>
            </a:r>
          </a:p>
        </p:txBody>
      </p:sp>
      <p:sp>
        <p:nvSpPr>
          <p:cNvPr id="37" name="文本框 4"/>
          <p:cNvSpPr txBox="1"/>
          <p:nvPr/>
        </p:nvSpPr>
        <p:spPr>
          <a:xfrm>
            <a:off x="2374900" y="1438275"/>
            <a:ext cx="107315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拜访。</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8" name="文本框 5"/>
          <p:cNvSpPr txBox="1"/>
          <p:nvPr/>
        </p:nvSpPr>
        <p:spPr>
          <a:xfrm>
            <a:off x="2374900" y="1962150"/>
            <a:ext cx="1539875"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奔走效劳。</a:t>
            </a:r>
            <a:endPar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sym typeface="+mn-ea"/>
            </a:endParaRPr>
          </a:p>
        </p:txBody>
      </p:sp>
      <p:sp>
        <p:nvSpPr>
          <p:cNvPr id="39" name="文本框 7"/>
          <p:cNvSpPr txBox="1"/>
          <p:nvPr/>
        </p:nvSpPr>
        <p:spPr>
          <a:xfrm>
            <a:off x="2409825" y="2533650"/>
            <a:ext cx="993775"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兵败。</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1" name="文本框 7"/>
          <p:cNvSpPr txBox="1"/>
          <p:nvPr/>
        </p:nvSpPr>
        <p:spPr>
          <a:xfrm>
            <a:off x="3295650" y="3074988"/>
            <a:ext cx="199390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实现、奏效。</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2" name="文本框 7"/>
          <p:cNvSpPr txBox="1"/>
          <p:nvPr/>
        </p:nvSpPr>
        <p:spPr>
          <a:xfrm>
            <a:off x="2974975" y="3575050"/>
            <a:ext cx="258445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不长草木的地方。</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43" name="文本框 7"/>
          <p:cNvSpPr txBox="1"/>
          <p:nvPr/>
        </p:nvSpPr>
        <p:spPr>
          <a:xfrm>
            <a:off x="2409825" y="4146550"/>
            <a:ext cx="2178050" cy="571500"/>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比喻才能平庸。</a:t>
            </a:r>
            <a:endParaRPr lang="zh-CN" altLang="en-US" sz="2400" b="1" dirty="0">
              <a:solidFill>
                <a:srgbClr val="C00000"/>
              </a:solidFill>
              <a:latin typeface="微软雅黑" panose="020B0503020204020204" charset="-122"/>
              <a:ea typeface="微软雅黑" panose="020B0503020204020204" charset="-122"/>
              <a:sym typeface="+mn-ea"/>
            </a:endParaRPr>
          </a:p>
        </p:txBody>
      </p:sp>
      <p:sp>
        <p:nvSpPr>
          <p:cNvPr id="30" name="文本框 7"/>
          <p:cNvSpPr txBox="1"/>
          <p:nvPr/>
        </p:nvSpPr>
        <p:spPr>
          <a:xfrm>
            <a:off x="2409825" y="4718050"/>
            <a:ext cx="1054100"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询问。</a:t>
            </a:r>
          </a:p>
        </p:txBody>
      </p:sp>
      <p:sp>
        <p:nvSpPr>
          <p:cNvPr id="20" name="文本框 7"/>
          <p:cNvSpPr txBox="1"/>
          <p:nvPr/>
        </p:nvSpPr>
        <p:spPr>
          <a:xfrm>
            <a:off x="2974975" y="5226050"/>
            <a:ext cx="976313" cy="569913"/>
          </a:xfrm>
          <a:prstGeom prst="rect">
            <a:avLst/>
          </a:prstGeom>
          <a:noFill/>
        </p:spPr>
        <p:txBody>
          <a:bodyPr>
            <a:spAutoFit/>
          </a:bodyPr>
          <a:lstStyle/>
          <a:p>
            <a:pPr fontAlgn="auto">
              <a:lnSpc>
                <a:spcPct val="130000"/>
              </a:lnSpc>
              <a:spcBef>
                <a:spcPts val="0"/>
              </a:spcBef>
              <a:spcAft>
                <a:spcPts val="0"/>
              </a:spcAft>
              <a:defRPr/>
            </a:pPr>
            <a:r>
              <a:rPr lang="zh-CN" altLang="en-US" sz="2400" b="1" kern="0" dirty="0">
                <a:ln w="18415" cmpd="sng">
                  <a:noFill/>
                  <a:prstDash val="solid"/>
                </a:ln>
                <a:solidFill>
                  <a:srgbClr val="C00000"/>
                </a:solidFill>
                <a:latin typeface="Arial Rounded MT Bold" panose="020F0704030504030204" pitchFamily="34" charset="0"/>
                <a:ea typeface="微软雅黑" panose="020B0503020204020204" charset="-122"/>
                <a:cs typeface="Times New Roman" panose="02020603050405020304" pitchFamily="18" charset="0"/>
              </a:rPr>
              <a:t>眼泪。 </a:t>
            </a:r>
          </a:p>
        </p:txBody>
      </p:sp>
      <p:pic>
        <p:nvPicPr>
          <p:cNvPr id="29707" name="Picture 4" descr="http://www.lswmw.gov.cn/data/upload/20130722/13744582775933.jpg"/>
          <p:cNvPicPr>
            <a:picLocks noChangeAspect="1" noChangeArrowheads="1"/>
          </p:cNvPicPr>
          <p:nvPr/>
        </p:nvPicPr>
        <p:blipFill>
          <a:blip r:embed="rId3"/>
          <a:srcRect l="9143" t="11546" r="25714" b="5978"/>
          <a:stretch>
            <a:fillRect/>
          </a:stretch>
        </p:blipFill>
        <p:spPr bwMode="auto">
          <a:xfrm>
            <a:off x="6408738" y="4035425"/>
            <a:ext cx="1928812" cy="1690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blinds(horizontal)">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blinds(horizontal)">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blinds(horizontal)">
                                      <p:cBhvr>
                                        <p:cTn id="22" dur="500"/>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blinds(horizontal)">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blinds(horizontal)">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linds(horizontal)">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blinds(horizontal)">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linds(horizontal)">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7" grpId="0"/>
      <p:bldP spid="38" grpId="0"/>
      <p:bldP spid="39" grpId="0"/>
      <p:bldP spid="41" grpId="0"/>
      <p:bldP spid="42" grpId="0"/>
      <p:bldP spid="43" grpId="0"/>
      <p:bldP spid="30"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925638" y="1651000"/>
            <a:ext cx="3819525" cy="644525"/>
          </a:xfrm>
          <a:prstGeom prst="rect">
            <a:avLst/>
          </a:prstGeom>
          <a:noFill/>
          <a:ln>
            <a:noFill/>
          </a:ln>
          <a:extLst>
            <a:ext uri="{909E8E84-426E-40DD-AFC4-6F175D3DCCD1}"/>
          </a:extLst>
        </p:spPr>
        <p:txBody>
          <a:bodyPr>
            <a:spAutoFit/>
          </a:bodyPr>
          <a:lstStyle/>
          <a:p>
            <a:pPr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2</a:t>
            </a:r>
            <a:r>
              <a:rPr lang="zh-CN" altLang="en-US" sz="2400" b="1" kern="0" dirty="0">
                <a:latin typeface="微软雅黑" panose="020B0503020204020204" charset="-122"/>
                <a:ea typeface="微软雅黑" panose="020B0503020204020204" charset="-122"/>
                <a:cs typeface="Arial" panose="020B0604020202020204" pitchFamily="34" charset="0"/>
              </a:rPr>
              <a:t>、辨析句子中的通假字。</a:t>
            </a:r>
          </a:p>
        </p:txBody>
      </p:sp>
      <p:sp>
        <p:nvSpPr>
          <p:cNvPr id="16" name="矩形 15"/>
          <p:cNvSpPr/>
          <p:nvPr/>
        </p:nvSpPr>
        <p:spPr>
          <a:xfrm>
            <a:off x="561975" y="2700338"/>
            <a:ext cx="3427413" cy="1754187"/>
          </a:xfrm>
          <a:prstGeom prst="rect">
            <a:avLst/>
          </a:prstGeom>
        </p:spPr>
        <p:txBody>
          <a:bodyPr>
            <a:spAutoFit/>
          </a:bodyPr>
          <a:lstStyle/>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裨补阙漏</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是以先帝简拔以遗陛下</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二十有一年矣</a:t>
            </a:r>
          </a:p>
        </p:txBody>
      </p:sp>
      <p:sp>
        <p:nvSpPr>
          <p:cNvPr id="32" name="矩形 31"/>
          <p:cNvSpPr/>
          <p:nvPr/>
        </p:nvSpPr>
        <p:spPr>
          <a:xfrm>
            <a:off x="1925638" y="2846388"/>
            <a:ext cx="5108575" cy="461962"/>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（“阙”通“缺”，过失，缺点。）</a:t>
            </a:r>
            <a:endParaRPr lang="zh-CN" altLang="en-US" sz="2400">
              <a:latin typeface="Calibri" pitchFamily="34" charset="0"/>
              <a:ea typeface="微软雅黑" pitchFamily="34" charset="-122"/>
              <a:cs typeface="Arial" charset="0"/>
            </a:endParaRPr>
          </a:p>
        </p:txBody>
      </p:sp>
      <p:sp>
        <p:nvSpPr>
          <p:cNvPr id="33" name="矩形 32"/>
          <p:cNvSpPr/>
          <p:nvPr/>
        </p:nvSpPr>
        <p:spPr>
          <a:xfrm>
            <a:off x="3714750" y="3419475"/>
            <a:ext cx="4184650" cy="461963"/>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（“简”通“检”，挑选。）</a:t>
            </a:r>
            <a:endParaRPr lang="zh-CN" altLang="en-US" sz="2400">
              <a:latin typeface="Calibri" pitchFamily="34" charset="0"/>
              <a:ea typeface="微软雅黑" pitchFamily="34" charset="-122"/>
              <a:cs typeface="Arial" charset="0"/>
            </a:endParaRPr>
          </a:p>
        </p:txBody>
      </p:sp>
      <p:sp>
        <p:nvSpPr>
          <p:cNvPr id="36" name="矩形 35"/>
          <p:cNvSpPr/>
          <p:nvPr/>
        </p:nvSpPr>
        <p:spPr>
          <a:xfrm>
            <a:off x="2503488" y="3992563"/>
            <a:ext cx="6151562" cy="461962"/>
          </a:xfrm>
          <a:prstGeom prst="rect">
            <a:avLst/>
          </a:prstGeom>
        </p:spPr>
        <p:txBody>
          <a:bodyPr wrap="none">
            <a:spAutoFit/>
          </a:bodyPr>
          <a:lstStyle/>
          <a:p>
            <a:r>
              <a:rPr lang="en-US" altLang="zh-CN" sz="2400" b="1">
                <a:solidFill>
                  <a:srgbClr val="C00000"/>
                </a:solidFill>
                <a:latin typeface="微软雅黑" pitchFamily="34" charset="-122"/>
                <a:ea typeface="微软雅黑" pitchFamily="34" charset="-122"/>
                <a:cs typeface="Arial" charset="0"/>
              </a:rPr>
              <a:t>(“</a:t>
            </a:r>
            <a:r>
              <a:rPr lang="zh-CN" altLang="en-US" sz="2400" b="1">
                <a:solidFill>
                  <a:srgbClr val="C00000"/>
                </a:solidFill>
                <a:latin typeface="微软雅黑" pitchFamily="34" charset="-122"/>
                <a:ea typeface="微软雅黑" pitchFamily="34" charset="-122"/>
                <a:cs typeface="Arial" charset="0"/>
              </a:rPr>
              <a:t>有”通“又”，用在整数和零数之间。）</a:t>
            </a:r>
            <a:endParaRPr lang="zh-CN" altLang="en-US" sz="2400">
              <a:latin typeface="Calibri" pitchFamily="34" charset="0"/>
              <a:ea typeface="微软雅黑" pitchFamily="34" charset="-122"/>
              <a:cs typeface="Arial" charset="0"/>
            </a:endParaRPr>
          </a:p>
        </p:txBody>
      </p:sp>
      <p:pic>
        <p:nvPicPr>
          <p:cNvPr id="30726"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35000" y="1646238"/>
            <a:ext cx="1503363" cy="7000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2000"/>
                                        <p:tgtEl>
                                          <p:spTgt spid="33"/>
                                        </p:tgtEl>
                                      </p:cBhvr>
                                    </p:animEffect>
                                    <p:anim calcmode="lin" valueType="num">
                                      <p:cBhvr>
                                        <p:cTn id="19" dur="2000" fill="hold"/>
                                        <p:tgtEl>
                                          <p:spTgt spid="33"/>
                                        </p:tgtEl>
                                        <p:attrNameLst>
                                          <p:attrName>style.rotation</p:attrName>
                                        </p:attrNameLst>
                                      </p:cBhvr>
                                      <p:tavLst>
                                        <p:tav tm="0">
                                          <p:val>
                                            <p:fltVal val="720"/>
                                          </p:val>
                                        </p:tav>
                                        <p:tav tm="100000">
                                          <p:val>
                                            <p:fltVal val="0"/>
                                          </p:val>
                                        </p:tav>
                                      </p:tavLst>
                                    </p:anim>
                                    <p:anim calcmode="lin" valueType="num">
                                      <p:cBhvr>
                                        <p:cTn id="20" dur="2000" fill="hold"/>
                                        <p:tgtEl>
                                          <p:spTgt spid="33"/>
                                        </p:tgtEl>
                                        <p:attrNameLst>
                                          <p:attrName>ppt_h</p:attrName>
                                        </p:attrNameLst>
                                      </p:cBhvr>
                                      <p:tavLst>
                                        <p:tav tm="0">
                                          <p:val>
                                            <p:fltVal val="0"/>
                                          </p:val>
                                        </p:tav>
                                        <p:tav tm="100000">
                                          <p:val>
                                            <p:strVal val="#ppt_h"/>
                                          </p:val>
                                        </p:tav>
                                      </p:tavLst>
                                    </p:anim>
                                    <p:anim calcmode="lin" valueType="num">
                                      <p:cBhvr>
                                        <p:cTn id="21" dur="2000" fill="hold"/>
                                        <p:tgtEl>
                                          <p:spTgt spid="33"/>
                                        </p:tgtEl>
                                        <p:attrNameLst>
                                          <p:attrName>ppt_w</p:attrName>
                                        </p:attrNameLst>
                                      </p:cBhvr>
                                      <p:tavLst>
                                        <p:tav tm="0">
                                          <p:val>
                                            <p:fltVal val="0"/>
                                          </p:val>
                                        </p:tav>
                                        <p:tav tm="100000">
                                          <p:val>
                                            <p:strVal val="#ppt_w"/>
                                          </p:val>
                                        </p:tav>
                                      </p:tavLst>
                                    </p:anim>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edge">
                                      <p:cBhvr>
                                        <p:cTn id="26" dur="2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2" grpId="0"/>
      <p:bldP spid="33"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270125" y="1252538"/>
            <a:ext cx="2686050" cy="644525"/>
          </a:xfrm>
          <a:prstGeom prst="rect">
            <a:avLst/>
          </a:prstGeom>
          <a:noFill/>
          <a:ln>
            <a:noFill/>
          </a:ln>
          <a:extLst>
            <a:ext uri="{909E8E84-426E-40DD-AFC4-6F175D3DCCD1}"/>
          </a:extLst>
        </p:spPr>
        <p:txBody>
          <a:bodyPr>
            <a:spAutoFit/>
          </a:bodyPr>
          <a:lstStyle/>
          <a:p>
            <a:pPr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3</a:t>
            </a:r>
            <a:r>
              <a:rPr lang="zh-CN" altLang="en-US" sz="2400" b="1" kern="0" dirty="0">
                <a:latin typeface="微软雅黑" panose="020B0503020204020204" charset="-122"/>
                <a:ea typeface="微软雅黑" panose="020B0503020204020204" charset="-122"/>
                <a:cs typeface="Arial" panose="020B0604020202020204" pitchFamily="34" charset="0"/>
              </a:rPr>
              <a:t>、理解词类活用。</a:t>
            </a:r>
          </a:p>
        </p:txBody>
      </p:sp>
      <p:sp>
        <p:nvSpPr>
          <p:cNvPr id="16" name="矩形 15"/>
          <p:cNvSpPr/>
          <p:nvPr/>
        </p:nvSpPr>
        <p:spPr>
          <a:xfrm>
            <a:off x="1095375" y="2049463"/>
            <a:ext cx="3605213" cy="4246562"/>
          </a:xfrm>
          <a:prstGeom prst="rect">
            <a:avLst/>
          </a:prstGeom>
        </p:spPr>
        <p:txBody>
          <a:bodyPr>
            <a:spAutoFit/>
          </a:bodyPr>
          <a:lstStyle/>
          <a:p>
            <a:pPr algn="just" fontAlgn="auto">
              <a:lnSpc>
                <a:spcPct val="150000"/>
              </a:lnSpc>
              <a:spcBef>
                <a:spcPts val="0"/>
              </a:spcBef>
              <a:spcAft>
                <a:spcPts val="0"/>
              </a:spcAft>
              <a:defRPr/>
            </a:pPr>
            <a:r>
              <a:rPr lang="zh-CN" altLang="en-US" sz="2000" b="1" kern="0" dirty="0">
                <a:latin typeface="微软雅黑" panose="020B0503020204020204" charset="-122"/>
                <a:ea typeface="微软雅黑" panose="020B0503020204020204" charset="-122"/>
                <a:cs typeface="Arial" panose="020B0604020202020204" pitchFamily="34" charset="0"/>
              </a:rPr>
              <a:t>北定中原</a:t>
            </a:r>
          </a:p>
          <a:p>
            <a:pPr algn="just" fontAlgn="auto">
              <a:lnSpc>
                <a:spcPct val="150000"/>
              </a:lnSpc>
              <a:spcBef>
                <a:spcPts val="0"/>
              </a:spcBef>
              <a:spcAft>
                <a:spcPts val="0"/>
              </a:spcAft>
              <a:defRPr/>
            </a:pPr>
            <a:endParaRPr lang="zh-CN" altLang="en-US" sz="2000" b="1" kern="0" dirty="0">
              <a:latin typeface="微软雅黑" panose="020B0503020204020204" charset="-122"/>
              <a:ea typeface="微软雅黑" panose="020B0503020204020204" charset="-122"/>
              <a:cs typeface="Arial" panose="020B0604020202020204" pitchFamily="34" charset="0"/>
            </a:endParaRPr>
          </a:p>
          <a:p>
            <a:pPr algn="just" fontAlgn="auto">
              <a:lnSpc>
                <a:spcPct val="150000"/>
              </a:lnSpc>
              <a:spcBef>
                <a:spcPts val="0"/>
              </a:spcBef>
              <a:spcAft>
                <a:spcPts val="0"/>
              </a:spcAft>
              <a:defRPr/>
            </a:pPr>
            <a:r>
              <a:rPr lang="zh-CN" altLang="en-US" sz="2000" b="1" kern="0" dirty="0">
                <a:latin typeface="微软雅黑" panose="020B0503020204020204" charset="-122"/>
                <a:ea typeface="微软雅黑" panose="020B0503020204020204" charset="-122"/>
                <a:cs typeface="Arial" panose="020B0604020202020204" pitchFamily="34" charset="0"/>
              </a:rPr>
              <a:t>愿陛下亲之信之</a:t>
            </a:r>
          </a:p>
          <a:p>
            <a:pPr algn="just" fontAlgn="auto">
              <a:lnSpc>
                <a:spcPct val="150000"/>
              </a:lnSpc>
              <a:spcBef>
                <a:spcPts val="0"/>
              </a:spcBef>
              <a:spcAft>
                <a:spcPts val="0"/>
              </a:spcAft>
              <a:defRPr/>
            </a:pPr>
            <a:endParaRPr lang="zh-CN" altLang="en-US" sz="2000" b="1" kern="0" dirty="0">
              <a:latin typeface="微软雅黑" panose="020B0503020204020204" charset="-122"/>
              <a:ea typeface="微软雅黑" panose="020B0503020204020204" charset="-122"/>
              <a:cs typeface="Arial" panose="020B0604020202020204" pitchFamily="34" charset="0"/>
            </a:endParaRPr>
          </a:p>
          <a:p>
            <a:pPr algn="just" fontAlgn="auto">
              <a:lnSpc>
                <a:spcPct val="150000"/>
              </a:lnSpc>
              <a:spcBef>
                <a:spcPts val="0"/>
              </a:spcBef>
              <a:spcAft>
                <a:spcPts val="0"/>
              </a:spcAft>
              <a:defRPr/>
            </a:pPr>
            <a:r>
              <a:rPr lang="zh-CN" altLang="en-US" sz="2000" b="1" kern="0" dirty="0">
                <a:latin typeface="微软雅黑" panose="020B0503020204020204" charset="-122"/>
                <a:ea typeface="微软雅黑" panose="020B0503020204020204" charset="-122"/>
                <a:cs typeface="Arial" panose="020B0604020202020204" pitchFamily="34" charset="0"/>
              </a:rPr>
              <a:t>恐托付不效</a:t>
            </a:r>
            <a:r>
              <a:rPr lang="en-US" altLang="zh-CN" sz="2000" b="1" kern="0" dirty="0">
                <a:latin typeface="微软雅黑" panose="020B0503020204020204" charset="-122"/>
                <a:ea typeface="微软雅黑" panose="020B0503020204020204" charset="-122"/>
                <a:cs typeface="Arial" panose="020B0604020202020204" pitchFamily="34" charset="0"/>
              </a:rPr>
              <a:t>/</a:t>
            </a:r>
            <a:r>
              <a:rPr lang="zh-CN" altLang="en-US" sz="2000" b="1" kern="0" dirty="0">
                <a:latin typeface="微软雅黑" panose="020B0503020204020204" charset="-122"/>
                <a:ea typeface="微软雅黑" panose="020B0503020204020204" charset="-122"/>
                <a:cs typeface="Arial" panose="020B0604020202020204" pitchFamily="34" charset="0"/>
              </a:rPr>
              <a:t>不效则治臣之罪</a:t>
            </a:r>
          </a:p>
          <a:p>
            <a:pPr algn="just" fontAlgn="auto">
              <a:lnSpc>
                <a:spcPct val="150000"/>
              </a:lnSpc>
              <a:spcBef>
                <a:spcPts val="0"/>
              </a:spcBef>
              <a:spcAft>
                <a:spcPts val="0"/>
              </a:spcAft>
              <a:defRPr/>
            </a:pPr>
            <a:endParaRPr lang="zh-CN" altLang="en-US" sz="2000" b="1" kern="0" dirty="0">
              <a:latin typeface="微软雅黑" panose="020B0503020204020204" charset="-122"/>
              <a:ea typeface="微软雅黑" panose="020B0503020204020204" charset="-122"/>
              <a:cs typeface="Arial" panose="020B0604020202020204" pitchFamily="34" charset="0"/>
            </a:endParaRPr>
          </a:p>
          <a:p>
            <a:pPr algn="just" fontAlgn="auto">
              <a:lnSpc>
                <a:spcPct val="150000"/>
              </a:lnSpc>
              <a:spcBef>
                <a:spcPts val="0"/>
              </a:spcBef>
              <a:spcAft>
                <a:spcPts val="0"/>
              </a:spcAft>
              <a:defRPr/>
            </a:pPr>
            <a:r>
              <a:rPr lang="zh-CN" altLang="en-US" sz="2000" b="1" kern="0" dirty="0">
                <a:latin typeface="微软雅黑" panose="020B0503020204020204" charset="-122"/>
                <a:ea typeface="微软雅黑" panose="020B0503020204020204" charset="-122"/>
                <a:cs typeface="Arial" panose="020B0604020202020204" pitchFamily="34" charset="0"/>
              </a:rPr>
              <a:t>此皆良实</a:t>
            </a:r>
          </a:p>
          <a:p>
            <a:pPr algn="just" fontAlgn="auto">
              <a:lnSpc>
                <a:spcPct val="150000"/>
              </a:lnSpc>
              <a:spcBef>
                <a:spcPts val="0"/>
              </a:spcBef>
              <a:spcAft>
                <a:spcPts val="0"/>
              </a:spcAft>
              <a:defRPr/>
            </a:pPr>
            <a:endParaRPr lang="zh-CN" altLang="en-US" sz="2000" b="1" kern="0" dirty="0">
              <a:latin typeface="微软雅黑" panose="020B0503020204020204" charset="-122"/>
              <a:ea typeface="微软雅黑" panose="020B0503020204020204" charset="-122"/>
              <a:cs typeface="Arial" panose="020B0604020202020204" pitchFamily="34" charset="0"/>
            </a:endParaRPr>
          </a:p>
          <a:p>
            <a:pPr algn="just" fontAlgn="auto">
              <a:lnSpc>
                <a:spcPct val="150000"/>
              </a:lnSpc>
              <a:spcBef>
                <a:spcPts val="0"/>
              </a:spcBef>
              <a:spcAft>
                <a:spcPts val="0"/>
              </a:spcAft>
              <a:defRPr/>
            </a:pPr>
            <a:r>
              <a:rPr lang="zh-CN" altLang="en-US" sz="2000" b="1" kern="0" dirty="0">
                <a:latin typeface="微软雅黑" panose="020B0503020204020204" charset="-122"/>
                <a:ea typeface="微软雅黑" panose="020B0503020204020204" charset="-122"/>
                <a:cs typeface="Arial" panose="020B0604020202020204" pitchFamily="34" charset="0"/>
              </a:rPr>
              <a:t>优劣得所</a:t>
            </a:r>
          </a:p>
        </p:txBody>
      </p:sp>
      <p:sp>
        <p:nvSpPr>
          <p:cNvPr id="32" name="矩形 31"/>
          <p:cNvSpPr/>
          <p:nvPr/>
        </p:nvSpPr>
        <p:spPr>
          <a:xfrm>
            <a:off x="2198688" y="2163763"/>
            <a:ext cx="3486150" cy="400050"/>
          </a:xfrm>
          <a:prstGeom prst="rect">
            <a:avLst/>
          </a:prstGeom>
        </p:spPr>
        <p:txBody>
          <a:bodyPr wrap="none">
            <a:spAutoFit/>
          </a:bodyPr>
          <a:lstStyle/>
          <a:p>
            <a:r>
              <a:rPr lang="zh-CN" altLang="en-US" sz="2000" b="1">
                <a:solidFill>
                  <a:srgbClr val="C00000"/>
                </a:solidFill>
                <a:latin typeface="微软雅黑" pitchFamily="34" charset="-122"/>
                <a:ea typeface="微软雅黑" pitchFamily="34" charset="-122"/>
                <a:cs typeface="Arial" charset="0"/>
              </a:rPr>
              <a:t>（北，名词作状语，向北。）</a:t>
            </a:r>
            <a:endParaRPr lang="zh-CN" altLang="en-US" sz="2000">
              <a:latin typeface="Calibri" pitchFamily="34" charset="0"/>
              <a:ea typeface="微软雅黑" pitchFamily="34" charset="-122"/>
              <a:cs typeface="Arial" charset="0"/>
            </a:endParaRPr>
          </a:p>
        </p:txBody>
      </p:sp>
      <p:sp>
        <p:nvSpPr>
          <p:cNvPr id="33" name="矩形 32"/>
          <p:cNvSpPr/>
          <p:nvPr/>
        </p:nvSpPr>
        <p:spPr>
          <a:xfrm>
            <a:off x="2974975" y="3082925"/>
            <a:ext cx="5057775" cy="400050"/>
          </a:xfrm>
          <a:prstGeom prst="rect">
            <a:avLst/>
          </a:prstGeom>
        </p:spPr>
        <p:txBody>
          <a:bodyPr wrap="none">
            <a:spAutoFit/>
          </a:bodyPr>
          <a:lstStyle/>
          <a:p>
            <a:r>
              <a:rPr lang="zh-CN" altLang="en-US" sz="2000" b="1">
                <a:solidFill>
                  <a:srgbClr val="C00000"/>
                </a:solidFill>
                <a:latin typeface="微软雅黑" pitchFamily="34" charset="-122"/>
                <a:ea typeface="微软雅黑" pitchFamily="34" charset="-122"/>
                <a:cs typeface="Arial" charset="0"/>
              </a:rPr>
              <a:t>（亲、信，形容词作动词，相信，信任。）</a:t>
            </a:r>
            <a:endParaRPr lang="zh-CN" altLang="en-US" sz="2000">
              <a:latin typeface="Calibri" pitchFamily="34" charset="0"/>
              <a:ea typeface="微软雅黑" pitchFamily="34" charset="-122"/>
              <a:cs typeface="Arial" charset="0"/>
            </a:endParaRPr>
          </a:p>
        </p:txBody>
      </p:sp>
      <p:sp>
        <p:nvSpPr>
          <p:cNvPr id="34" name="矩形 33"/>
          <p:cNvSpPr/>
          <p:nvPr/>
        </p:nvSpPr>
        <p:spPr>
          <a:xfrm>
            <a:off x="4349750" y="3973513"/>
            <a:ext cx="4543425" cy="400050"/>
          </a:xfrm>
          <a:prstGeom prst="rect">
            <a:avLst/>
          </a:prstGeom>
        </p:spPr>
        <p:txBody>
          <a:bodyPr wrap="none">
            <a:spAutoFit/>
          </a:bodyPr>
          <a:lstStyle/>
          <a:p>
            <a:r>
              <a:rPr lang="zh-CN" altLang="en-US" sz="2000" b="1">
                <a:solidFill>
                  <a:srgbClr val="C00000"/>
                </a:solidFill>
                <a:latin typeface="微软雅黑" pitchFamily="34" charset="-122"/>
                <a:ea typeface="微软雅黑" pitchFamily="34" charset="-122"/>
                <a:cs typeface="Arial" charset="0"/>
              </a:rPr>
              <a:t>（效，名词作动词，奏效，有效果。）</a:t>
            </a:r>
            <a:endParaRPr lang="zh-CN" altLang="en-US" sz="2000">
              <a:latin typeface="Calibri" pitchFamily="34" charset="0"/>
              <a:ea typeface="微软雅黑" pitchFamily="34" charset="-122"/>
              <a:cs typeface="Arial" charset="0"/>
            </a:endParaRPr>
          </a:p>
        </p:txBody>
      </p:sp>
      <p:sp>
        <p:nvSpPr>
          <p:cNvPr id="36" name="矩形 35"/>
          <p:cNvSpPr/>
          <p:nvPr/>
        </p:nvSpPr>
        <p:spPr>
          <a:xfrm>
            <a:off x="2198688" y="4910138"/>
            <a:ext cx="6597650" cy="401637"/>
          </a:xfrm>
          <a:prstGeom prst="rect">
            <a:avLst/>
          </a:prstGeom>
        </p:spPr>
        <p:txBody>
          <a:bodyPr wrap="none">
            <a:spAutoFit/>
          </a:bodyPr>
          <a:lstStyle/>
          <a:p>
            <a:r>
              <a:rPr lang="zh-CN" altLang="en-US" sz="2000" b="1">
                <a:solidFill>
                  <a:srgbClr val="C00000"/>
                </a:solidFill>
                <a:latin typeface="微软雅黑" pitchFamily="34" charset="-122"/>
                <a:ea typeface="微软雅黑" pitchFamily="34" charset="-122"/>
                <a:cs typeface="Arial" charset="0"/>
              </a:rPr>
              <a:t>（“良”、“实”，形容词用作名词，善良笃实的人。）</a:t>
            </a:r>
            <a:endParaRPr lang="zh-CN" altLang="en-US" sz="2000">
              <a:latin typeface="Calibri" pitchFamily="34" charset="0"/>
              <a:ea typeface="微软雅黑" pitchFamily="34" charset="-122"/>
              <a:cs typeface="Arial" charset="0"/>
            </a:endParaRPr>
          </a:p>
        </p:txBody>
      </p:sp>
      <p:pic>
        <p:nvPicPr>
          <p:cNvPr id="31751"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979488" y="1258888"/>
            <a:ext cx="1503362" cy="700087"/>
          </a:xfrm>
          <a:prstGeom prst="rect">
            <a:avLst/>
          </a:prstGeom>
          <a:noFill/>
          <a:ln w="9525">
            <a:noFill/>
            <a:miter lim="800000"/>
            <a:headEnd/>
            <a:tailEnd/>
          </a:ln>
        </p:spPr>
      </p:pic>
      <p:sp>
        <p:nvSpPr>
          <p:cNvPr id="26" name="矩形 25"/>
          <p:cNvSpPr/>
          <p:nvPr/>
        </p:nvSpPr>
        <p:spPr>
          <a:xfrm>
            <a:off x="2108200" y="5816600"/>
            <a:ext cx="5648325" cy="400050"/>
          </a:xfrm>
          <a:prstGeom prst="rect">
            <a:avLst/>
          </a:prstGeom>
        </p:spPr>
        <p:txBody>
          <a:bodyPr wrap="none">
            <a:spAutoFit/>
          </a:bodyPr>
          <a:lstStyle/>
          <a:p>
            <a:pPr fontAlgn="auto">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（优劣，形容词作名词。才能高的和才能低的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2000"/>
                                        <p:tgtEl>
                                          <p:spTgt spid="33"/>
                                        </p:tgtEl>
                                      </p:cBhvr>
                                    </p:animEffect>
                                    <p:anim calcmode="lin" valueType="num">
                                      <p:cBhvr>
                                        <p:cTn id="19" dur="2000" fill="hold"/>
                                        <p:tgtEl>
                                          <p:spTgt spid="33"/>
                                        </p:tgtEl>
                                        <p:attrNameLst>
                                          <p:attrName>style.rotation</p:attrName>
                                        </p:attrNameLst>
                                      </p:cBhvr>
                                      <p:tavLst>
                                        <p:tav tm="0">
                                          <p:val>
                                            <p:fltVal val="720"/>
                                          </p:val>
                                        </p:tav>
                                        <p:tav tm="100000">
                                          <p:val>
                                            <p:fltVal val="0"/>
                                          </p:val>
                                        </p:tav>
                                      </p:tavLst>
                                    </p:anim>
                                    <p:anim calcmode="lin" valueType="num">
                                      <p:cBhvr>
                                        <p:cTn id="20" dur="2000" fill="hold"/>
                                        <p:tgtEl>
                                          <p:spTgt spid="33"/>
                                        </p:tgtEl>
                                        <p:attrNameLst>
                                          <p:attrName>ppt_h</p:attrName>
                                        </p:attrNameLst>
                                      </p:cBhvr>
                                      <p:tavLst>
                                        <p:tav tm="0">
                                          <p:val>
                                            <p:fltVal val="0"/>
                                          </p:val>
                                        </p:tav>
                                        <p:tav tm="100000">
                                          <p:val>
                                            <p:strVal val="#ppt_h"/>
                                          </p:val>
                                        </p:tav>
                                      </p:tavLst>
                                    </p:anim>
                                    <p:anim calcmode="lin" valueType="num">
                                      <p:cBhvr>
                                        <p:cTn id="21" dur="2000" fill="hold"/>
                                        <p:tgtEl>
                                          <p:spTgt spid="33"/>
                                        </p:tgtEl>
                                        <p:attrNameLst>
                                          <p:attrName>ppt_w</p:attrName>
                                        </p:attrNameLst>
                                      </p:cBhvr>
                                      <p:tavLst>
                                        <p:tav tm="0">
                                          <p:val>
                                            <p:fltVal val="0"/>
                                          </p:val>
                                        </p:tav>
                                        <p:tav tm="100000">
                                          <p:val>
                                            <p:strVal val="#ppt_w"/>
                                          </p:val>
                                        </p:tav>
                                      </p:tavLst>
                                    </p:anim>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edge">
                                      <p:cBhvr>
                                        <p:cTn id="26" dur="20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edge">
                                      <p:cBhvr>
                                        <p:cTn id="31" dur="2000"/>
                                        <p:tgtEl>
                                          <p:spTgt spid="36"/>
                                        </p:tgtEl>
                                      </p:cBhvr>
                                    </p:animEffect>
                                  </p:childTnLst>
                                </p:cTn>
                              </p:par>
                            </p:childTnLst>
                          </p:cTn>
                        </p:par>
                      </p:childTnLst>
                    </p:cTn>
                  </p:par>
                  <p:par>
                    <p:cTn id="32" fill="hold">
                      <p:stCondLst>
                        <p:cond delay="indefinite"/>
                      </p:stCondLst>
                      <p:childTnLst>
                        <p:par>
                          <p:cTn id="33" fill="hold">
                            <p:stCondLst>
                              <p:cond delay="0"/>
                            </p:stCondLst>
                            <p:childTnLst>
                              <p:par>
                                <p:cTn id="34" presetID="20" presetClass="entr" presetSubtype="0"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edge">
                                      <p:cBhvr>
                                        <p:cTn id="36"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2" grpId="0"/>
      <p:bldP spid="33" grpId="0"/>
      <p:bldP spid="34" grpId="0"/>
      <p:bldP spid="36"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7"/>
          <p:cNvSpPr>
            <a:spLocks noChangeArrowheads="1"/>
          </p:cNvSpPr>
          <p:nvPr/>
        </p:nvSpPr>
        <p:spPr bwMode="auto">
          <a:xfrm>
            <a:off x="1190625" y="1709738"/>
            <a:ext cx="6540500" cy="4459287"/>
          </a:xfrm>
          <a:prstGeom prst="rect">
            <a:avLst/>
          </a:prstGeom>
          <a:noFill/>
          <a:ln w="9525">
            <a:noFill/>
            <a:miter lim="800000"/>
            <a:headEnd/>
            <a:tailEnd/>
          </a:ln>
        </p:spPr>
        <p:txBody>
          <a:bodyPr>
            <a:spAutoFit/>
          </a:bodyPr>
          <a:lstStyle/>
          <a:p>
            <a:pPr indent="611188" algn="just">
              <a:lnSpc>
                <a:spcPct val="150000"/>
              </a:lnSpc>
            </a:pPr>
            <a:r>
              <a:rPr lang="zh-CN" altLang="en-US" sz="2400" b="1">
                <a:latin typeface="微软雅黑" pitchFamily="34" charset="-122"/>
                <a:ea typeface="微软雅黑" pitchFamily="34" charset="-122"/>
              </a:rPr>
              <a:t>同学们，我们首先欣赏杜甫的一首诗，然后说说你的感受。</a:t>
            </a:r>
          </a:p>
          <a:p>
            <a:pPr indent="611188" algn="ctr">
              <a:lnSpc>
                <a:spcPct val="150000"/>
              </a:lnSpc>
            </a:pPr>
            <a:r>
              <a:rPr lang="zh-CN" altLang="en-US" sz="2400" b="1">
                <a:latin typeface="微软雅黑" pitchFamily="34" charset="-122"/>
                <a:ea typeface="微软雅黑" pitchFamily="34" charset="-122"/>
              </a:rPr>
              <a:t>蜀相</a:t>
            </a:r>
          </a:p>
          <a:p>
            <a:pPr indent="611188" algn="ctr">
              <a:lnSpc>
                <a:spcPct val="150000"/>
              </a:lnSpc>
            </a:pPr>
            <a:r>
              <a:rPr lang="zh-CN" altLang="en-US" sz="2400" b="1">
                <a:latin typeface="微软雅黑" pitchFamily="34" charset="-122"/>
                <a:ea typeface="微软雅黑" pitchFamily="34" charset="-122"/>
              </a:rPr>
              <a:t>杜甫</a:t>
            </a:r>
          </a:p>
          <a:p>
            <a:pPr indent="611188" algn="ctr">
              <a:lnSpc>
                <a:spcPct val="150000"/>
              </a:lnSpc>
            </a:pPr>
            <a:r>
              <a:rPr lang="zh-CN" altLang="en-US" sz="2400" b="1">
                <a:latin typeface="微软雅黑" pitchFamily="34" charset="-122"/>
                <a:ea typeface="微软雅黑" pitchFamily="34" charset="-122"/>
              </a:rPr>
              <a:t>丞相祠堂何处寻，锦官城外柏森森。</a:t>
            </a:r>
          </a:p>
          <a:p>
            <a:pPr indent="611188" algn="ctr">
              <a:lnSpc>
                <a:spcPct val="150000"/>
              </a:lnSpc>
            </a:pPr>
            <a:r>
              <a:rPr lang="zh-CN" altLang="en-US" sz="2400" b="1">
                <a:latin typeface="微软雅黑" pitchFamily="34" charset="-122"/>
                <a:ea typeface="微软雅黑" pitchFamily="34" charset="-122"/>
              </a:rPr>
              <a:t>映阶碧草自春色，隔叶黄鹂空好音。</a:t>
            </a:r>
          </a:p>
          <a:p>
            <a:pPr indent="611188" algn="ctr">
              <a:lnSpc>
                <a:spcPct val="150000"/>
              </a:lnSpc>
            </a:pPr>
            <a:r>
              <a:rPr lang="zh-CN" altLang="en-US" sz="2400" b="1">
                <a:latin typeface="微软雅黑" pitchFamily="34" charset="-122"/>
                <a:ea typeface="微软雅黑" pitchFamily="34" charset="-122"/>
              </a:rPr>
              <a:t>三顾频烦天下计，两朝开济老臣心。</a:t>
            </a:r>
          </a:p>
          <a:p>
            <a:pPr indent="611188" algn="ctr">
              <a:lnSpc>
                <a:spcPct val="150000"/>
              </a:lnSpc>
            </a:pPr>
            <a:r>
              <a:rPr lang="zh-CN" altLang="en-US" sz="2400" b="1">
                <a:latin typeface="微软雅黑" pitchFamily="34" charset="-122"/>
                <a:ea typeface="微软雅黑" pitchFamily="34" charset="-122"/>
              </a:rPr>
              <a:t>出师未捷身先死，长使英雄泪满襟。</a:t>
            </a:r>
          </a:p>
        </p:txBody>
      </p:sp>
      <p:sp>
        <p:nvSpPr>
          <p:cNvPr id="13315" name="AutoShape 2" descr="http://img1.imgtn.bdimg.com/it/u=150429410,3803196995&amp;fm=27&amp;gp=0.jp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zh-CN" altLang="en-US">
              <a:latin typeface="Calibri" pitchFamily="34" charset="0"/>
            </a:endParaRPr>
          </a:p>
        </p:txBody>
      </p:sp>
      <p:sp>
        <p:nvSpPr>
          <p:cNvPr id="13316" name="AutoShape 4" descr="http://img0.imgtn.bdimg.com/it/u=585296140,2487185258&amp;fm=27&amp;gp=0.jp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zh-CN" altLang="en-US">
              <a:latin typeface="Calibri" pitchFamily="34" charset="0"/>
            </a:endParaRPr>
          </a:p>
        </p:txBody>
      </p:sp>
      <p:sp>
        <p:nvSpPr>
          <p:cNvPr id="13317" name="AutoShape 2" descr="http://img0.imgtn.bdimg.com/it/u=4194992351,3350906663&amp;fm=27&amp;gp=0.jp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zh-CN" altLang="en-US">
              <a:latin typeface="Calibri" pitchFamily="34" charset="0"/>
            </a:endParaRPr>
          </a:p>
        </p:txBody>
      </p:sp>
      <p:sp>
        <p:nvSpPr>
          <p:cNvPr id="13318" name="AutoShape 4" descr="http://img0.imgtn.bdimg.com/it/u=4194992351,3350906663&amp;fm=27&amp;gp=0.jp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zh-CN" altLang="en-US">
              <a:latin typeface="Calibri" pitchFamily="34" charset="0"/>
            </a:endParaRPr>
          </a:p>
        </p:txBody>
      </p:sp>
      <p:pic>
        <p:nvPicPr>
          <p:cNvPr id="16" name="Picture 2" descr="http://c.hiphotos.baidu.com/zhidao/wh%3D450%2C600/sign=8f765746d9c8a786be7f420a5239e50b/0df431adcbef7609e15f6e2326dda3cc7cd99e32.jpg"/>
          <p:cNvPicPr>
            <a:picLocks noChangeAspect="1" noChangeArrowheads="1"/>
          </p:cNvPicPr>
          <p:nvPr/>
        </p:nvPicPr>
        <p:blipFill>
          <a:blip r:embed="rId2" cstate="print">
            <a:duotone>
              <a:prstClr val="black"/>
              <a:schemeClr val="accent1">
                <a:tint val="45000"/>
                <a:satMod val="400000"/>
              </a:schemeClr>
            </a:duotone>
          </a:blip>
          <a:srcRect/>
          <a:stretch>
            <a:fillRect/>
          </a:stretch>
        </p:blipFill>
        <p:spPr bwMode="auto">
          <a:xfrm>
            <a:off x="236668" y="3575209"/>
            <a:ext cx="1957892" cy="23690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327275" y="1330325"/>
            <a:ext cx="2789238" cy="644525"/>
          </a:xfrm>
          <a:prstGeom prst="rect">
            <a:avLst/>
          </a:prstGeom>
          <a:noFill/>
          <a:ln>
            <a:noFill/>
          </a:ln>
          <a:extLst>
            <a:ext uri="{909E8E84-426E-40DD-AFC4-6F175D3DCCD1}"/>
          </a:extLst>
        </p:spPr>
        <p:txBody>
          <a:bodyPr>
            <a:spAutoFit/>
          </a:bodyPr>
          <a:lstStyle/>
          <a:p>
            <a:pPr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4</a:t>
            </a:r>
            <a:r>
              <a:rPr lang="zh-CN" altLang="en-US" sz="2400" b="1" kern="0" dirty="0">
                <a:latin typeface="微软雅黑" panose="020B0503020204020204" charset="-122"/>
                <a:ea typeface="微软雅黑" panose="020B0503020204020204" charset="-122"/>
                <a:cs typeface="Arial" panose="020B0604020202020204" pitchFamily="34" charset="0"/>
              </a:rPr>
              <a:t>、辨析一词多义。</a:t>
            </a:r>
          </a:p>
        </p:txBody>
      </p:sp>
      <p:sp>
        <p:nvSpPr>
          <p:cNvPr id="17" name="矩形 16"/>
          <p:cNvSpPr/>
          <p:nvPr/>
        </p:nvSpPr>
        <p:spPr>
          <a:xfrm>
            <a:off x="2862263" y="2130425"/>
            <a:ext cx="2727325" cy="3416300"/>
          </a:xfrm>
          <a:prstGeom prst="rect">
            <a:avLst/>
          </a:prstGeom>
        </p:spPr>
        <p:txBody>
          <a:bodyPr>
            <a:spAutoFit/>
          </a:bodyPr>
          <a:lstStyle/>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遗 </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以光先帝</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遗</a:t>
            </a:r>
            <a:r>
              <a:rPr lang="zh-CN" altLang="en-US" sz="2400" b="1" kern="0" dirty="0">
                <a:latin typeface="微软雅黑" panose="020B0503020204020204" charset="-122"/>
                <a:ea typeface="微软雅黑" panose="020B0503020204020204" charset="-122"/>
                <a:cs typeface="Arial" panose="020B0604020202020204" pitchFamily="34" charset="0"/>
              </a:rPr>
              <a:t>德</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以</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遗</a:t>
            </a:r>
            <a:r>
              <a:rPr lang="zh-CN" altLang="en-US" sz="2400" b="1" kern="0" dirty="0">
                <a:latin typeface="微软雅黑" panose="020B0503020204020204" charset="-122"/>
                <a:ea typeface="微软雅黑" panose="020B0503020204020204" charset="-122"/>
                <a:cs typeface="Arial" panose="020B0604020202020204" pitchFamily="34" charset="0"/>
              </a:rPr>
              <a:t>陛下</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论 </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宜付有司</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论</a:t>
            </a:r>
            <a:r>
              <a:rPr lang="zh-CN" altLang="en-US" sz="2400" b="1" kern="0" dirty="0">
                <a:latin typeface="微软雅黑" panose="020B0503020204020204" charset="-122"/>
                <a:ea typeface="微软雅黑" panose="020B0503020204020204" charset="-122"/>
                <a:cs typeface="Arial" panose="020B0604020202020204" pitchFamily="34" charset="0"/>
              </a:rPr>
              <a:t>其刑赏</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每与臣</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论</a:t>
            </a:r>
            <a:r>
              <a:rPr lang="zh-CN" altLang="en-US" sz="2400" b="1" kern="0" dirty="0">
                <a:latin typeface="微软雅黑" panose="020B0503020204020204" charset="-122"/>
                <a:ea typeface="微软雅黑" panose="020B0503020204020204" charset="-122"/>
                <a:cs typeface="Arial" panose="020B0604020202020204" pitchFamily="34" charset="0"/>
              </a:rPr>
              <a:t>此事</a:t>
            </a:r>
          </a:p>
        </p:txBody>
      </p:sp>
      <p:sp>
        <p:nvSpPr>
          <p:cNvPr id="18" name="矩形 17"/>
          <p:cNvSpPr/>
          <p:nvPr/>
        </p:nvSpPr>
        <p:spPr>
          <a:xfrm>
            <a:off x="5589588" y="2836863"/>
            <a:ext cx="800100" cy="461962"/>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遗留</a:t>
            </a:r>
            <a:endParaRPr lang="zh-CN" altLang="en-US" sz="2400">
              <a:solidFill>
                <a:srgbClr val="C00000"/>
              </a:solidFill>
              <a:latin typeface="Calibri" pitchFamily="34" charset="0"/>
              <a:ea typeface="微软雅黑" pitchFamily="34" charset="-122"/>
              <a:cs typeface="Arial" charset="0"/>
            </a:endParaRPr>
          </a:p>
        </p:txBody>
      </p:sp>
      <p:sp>
        <p:nvSpPr>
          <p:cNvPr id="19" name="矩形 18"/>
          <p:cNvSpPr/>
          <p:nvPr/>
        </p:nvSpPr>
        <p:spPr>
          <a:xfrm>
            <a:off x="5616575" y="3406775"/>
            <a:ext cx="800100" cy="461963"/>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给予</a:t>
            </a:r>
            <a:endParaRPr lang="zh-CN" altLang="en-US" sz="2400">
              <a:solidFill>
                <a:srgbClr val="C00000"/>
              </a:solidFill>
              <a:latin typeface="Calibri" pitchFamily="34" charset="0"/>
              <a:ea typeface="微软雅黑" pitchFamily="34" charset="-122"/>
              <a:cs typeface="Arial" charset="0"/>
            </a:endParaRPr>
          </a:p>
        </p:txBody>
      </p:sp>
      <p:sp>
        <p:nvSpPr>
          <p:cNvPr id="21" name="矩形 20"/>
          <p:cNvSpPr/>
          <p:nvPr/>
        </p:nvSpPr>
        <p:spPr>
          <a:xfrm>
            <a:off x="5619750" y="4484688"/>
            <a:ext cx="801688" cy="460375"/>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判定</a:t>
            </a:r>
            <a:endParaRPr lang="zh-CN" altLang="en-US" sz="2400">
              <a:solidFill>
                <a:srgbClr val="C00000"/>
              </a:solidFill>
              <a:latin typeface="Calibri" pitchFamily="34" charset="0"/>
              <a:ea typeface="微软雅黑" pitchFamily="34" charset="-122"/>
              <a:cs typeface="Arial" charset="0"/>
            </a:endParaRPr>
          </a:p>
        </p:txBody>
      </p:sp>
      <p:sp>
        <p:nvSpPr>
          <p:cNvPr id="23" name="矩形 22"/>
          <p:cNvSpPr/>
          <p:nvPr/>
        </p:nvSpPr>
        <p:spPr>
          <a:xfrm>
            <a:off x="5619750" y="5084763"/>
            <a:ext cx="800100" cy="461962"/>
          </a:xfrm>
          <a:prstGeom prst="rect">
            <a:avLst/>
          </a:prstGeom>
        </p:spPr>
        <p:txBody>
          <a:bodyPr wrap="none">
            <a:spAutoFit/>
          </a:bodyPr>
          <a:lstStyle/>
          <a:p>
            <a:pPr fontAlgn="auto">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谈论</a:t>
            </a:r>
          </a:p>
        </p:txBody>
      </p:sp>
      <p:pic>
        <p:nvPicPr>
          <p:cNvPr id="32775"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1193800" y="1431925"/>
            <a:ext cx="1503363" cy="698500"/>
          </a:xfrm>
          <a:prstGeom prst="rect">
            <a:avLst/>
          </a:prstGeom>
          <a:noFill/>
          <a:ln w="9525">
            <a:noFill/>
            <a:miter lim="800000"/>
            <a:headEnd/>
            <a:tailEnd/>
          </a:ln>
        </p:spPr>
      </p:pic>
      <p:sp>
        <p:nvSpPr>
          <p:cNvPr id="27" name="圆角矩形 26"/>
          <p:cNvSpPr/>
          <p:nvPr/>
        </p:nvSpPr>
        <p:spPr>
          <a:xfrm>
            <a:off x="2119313" y="2108200"/>
            <a:ext cx="5378450" cy="4056063"/>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32778" name="图片 27"/>
          <p:cNvPicPr>
            <a:picLocks noChangeAspect="1"/>
          </p:cNvPicPr>
          <p:nvPr/>
        </p:nvPicPr>
        <p:blipFill>
          <a:blip r:embed="rId3">
            <a:clrChange>
              <a:clrFrom>
                <a:srgbClr val="FFFEFD"/>
              </a:clrFrom>
              <a:clrTo>
                <a:srgbClr val="FFFEFD">
                  <a:alpha val="0"/>
                </a:srgbClr>
              </a:clrTo>
            </a:clrChange>
          </a:blip>
          <a:srcRect r="75670"/>
          <a:stretch>
            <a:fillRect/>
          </a:stretch>
        </p:blipFill>
        <p:spPr bwMode="auto">
          <a:xfrm>
            <a:off x="495300" y="3521075"/>
            <a:ext cx="1612900" cy="231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2000"/>
                                        <p:tgtEl>
                                          <p:spTgt spid="19"/>
                                        </p:tgtEl>
                                      </p:cBhvr>
                                    </p:animEffect>
                                    <p:anim calcmode="lin" valueType="num">
                                      <p:cBhvr>
                                        <p:cTn id="19" dur="2000" fill="hold"/>
                                        <p:tgtEl>
                                          <p:spTgt spid="19"/>
                                        </p:tgtEl>
                                        <p:attrNameLst>
                                          <p:attrName>style.rotation</p:attrName>
                                        </p:attrNameLst>
                                      </p:cBhvr>
                                      <p:tavLst>
                                        <p:tav tm="0">
                                          <p:val>
                                            <p:fltVal val="720"/>
                                          </p:val>
                                        </p:tav>
                                        <p:tav tm="100000">
                                          <p:val>
                                            <p:fltVal val="0"/>
                                          </p:val>
                                        </p:tav>
                                      </p:tavLst>
                                    </p:anim>
                                    <p:anim calcmode="lin" valueType="num">
                                      <p:cBhvr>
                                        <p:cTn id="20" dur="2000" fill="hold"/>
                                        <p:tgtEl>
                                          <p:spTgt spid="19"/>
                                        </p:tgtEl>
                                        <p:attrNameLst>
                                          <p:attrName>ppt_h</p:attrName>
                                        </p:attrNameLst>
                                      </p:cBhvr>
                                      <p:tavLst>
                                        <p:tav tm="0">
                                          <p:val>
                                            <p:fltVal val="0"/>
                                          </p:val>
                                        </p:tav>
                                        <p:tav tm="100000">
                                          <p:val>
                                            <p:strVal val="#ppt_h"/>
                                          </p:val>
                                        </p:tav>
                                      </p:tavLst>
                                    </p:anim>
                                    <p:anim calcmode="lin" valueType="num">
                                      <p:cBhvr>
                                        <p:cTn id="21" dur="2000" fill="hold"/>
                                        <p:tgtEl>
                                          <p:spTgt spid="19"/>
                                        </p:tgtEl>
                                        <p:attrNameLst>
                                          <p:attrName>ppt_w</p:attrName>
                                        </p:attrNameLst>
                                      </p:cBhvr>
                                      <p:tavLst>
                                        <p:tav tm="0">
                                          <p:val>
                                            <p:fltVal val="0"/>
                                          </p:val>
                                        </p:tav>
                                        <p:tav tm="100000">
                                          <p:val>
                                            <p:strVal val="#ppt_w"/>
                                          </p:val>
                                        </p:tav>
                                      </p:tavLst>
                                    </p:anim>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edge">
                                      <p:cBhvr>
                                        <p:cTn id="26" dur="20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2000"/>
                                        <p:tgtEl>
                                          <p:spTgt spid="23"/>
                                        </p:tgtEl>
                                      </p:cBhvr>
                                    </p:animEffect>
                                    <p:anim calcmode="lin" valueType="num">
                                      <p:cBhvr>
                                        <p:cTn id="32" dur="2000" fill="hold"/>
                                        <p:tgtEl>
                                          <p:spTgt spid="23"/>
                                        </p:tgtEl>
                                        <p:attrNameLst>
                                          <p:attrName>style.rotation</p:attrName>
                                        </p:attrNameLst>
                                      </p:cBhvr>
                                      <p:tavLst>
                                        <p:tav tm="0">
                                          <p:val>
                                            <p:fltVal val="720"/>
                                          </p:val>
                                        </p:tav>
                                        <p:tav tm="100000">
                                          <p:val>
                                            <p:fltVal val="0"/>
                                          </p:val>
                                        </p:tav>
                                      </p:tavLst>
                                    </p:anim>
                                    <p:anim calcmode="lin" valueType="num">
                                      <p:cBhvr>
                                        <p:cTn id="33" dur="2000" fill="hold"/>
                                        <p:tgtEl>
                                          <p:spTgt spid="23"/>
                                        </p:tgtEl>
                                        <p:attrNameLst>
                                          <p:attrName>ppt_h</p:attrName>
                                        </p:attrNameLst>
                                      </p:cBhvr>
                                      <p:tavLst>
                                        <p:tav tm="0">
                                          <p:val>
                                            <p:fltVal val="0"/>
                                          </p:val>
                                        </p:tav>
                                        <p:tav tm="100000">
                                          <p:val>
                                            <p:strVal val="#ppt_h"/>
                                          </p:val>
                                        </p:tav>
                                      </p:tavLst>
                                    </p:anim>
                                    <p:anim calcmode="lin" valueType="num">
                                      <p:cBhvr>
                                        <p:cTn id="34" dur="2000" fill="hold"/>
                                        <p:tgtEl>
                                          <p:spTgt spid="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1"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1806575" y="1603375"/>
            <a:ext cx="6143625" cy="4378325"/>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2146300" y="1501775"/>
            <a:ext cx="3900488" cy="4522788"/>
          </a:xfrm>
          <a:prstGeom prst="rect">
            <a:avLst/>
          </a:prstGeom>
        </p:spPr>
        <p:txBody>
          <a:bodyPr>
            <a:spAutoFit/>
          </a:bodyPr>
          <a:lstStyle/>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效 </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恐托付不</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效</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愿陛下托臣以讨贼兴复之</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效</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以 </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故临崩寄臣</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以</a:t>
            </a:r>
            <a:r>
              <a:rPr lang="zh-CN" altLang="en-US" sz="2400" b="1" kern="0" dirty="0">
                <a:latin typeface="微软雅黑" panose="020B0503020204020204" charset="-122"/>
                <a:ea typeface="微软雅黑" panose="020B0503020204020204" charset="-122"/>
                <a:cs typeface="Arial" panose="020B0604020202020204" pitchFamily="34" charset="0"/>
              </a:rPr>
              <a:t>大事也</a:t>
            </a:r>
          </a:p>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先帝不</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以</a:t>
            </a:r>
            <a:r>
              <a:rPr lang="zh-CN" altLang="en-US" sz="2400" b="1" kern="0" dirty="0">
                <a:latin typeface="微软雅黑" panose="020B0503020204020204" charset="-122"/>
                <a:ea typeface="微软雅黑" panose="020B0503020204020204" charset="-122"/>
                <a:cs typeface="Arial" panose="020B0604020202020204" pitchFamily="34" charset="0"/>
              </a:rPr>
              <a:t>臣卑鄙</a:t>
            </a:r>
          </a:p>
          <a:p>
            <a:pPr algn="just"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以</a:t>
            </a:r>
            <a:r>
              <a:rPr lang="zh-CN" altLang="en-US" sz="2400" b="1" kern="0" dirty="0">
                <a:latin typeface="微软雅黑" panose="020B0503020204020204" charset="-122"/>
                <a:ea typeface="微软雅黑" panose="020B0503020204020204" charset="-122"/>
                <a:cs typeface="Arial" panose="020B0604020202020204" pitchFamily="34" charset="0"/>
              </a:rPr>
              <a:t>光先帝遗德。</a:t>
            </a:r>
          </a:p>
          <a:p>
            <a:pPr algn="just"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以</a:t>
            </a:r>
            <a:r>
              <a:rPr lang="zh-CN" altLang="en-US" sz="2400" b="1" kern="0" dirty="0">
                <a:latin typeface="微软雅黑" panose="020B0503020204020204" charset="-122"/>
                <a:ea typeface="微软雅黑" panose="020B0503020204020204" charset="-122"/>
                <a:cs typeface="Arial" panose="020B0604020202020204" pitchFamily="34" charset="0"/>
              </a:rPr>
              <a:t>塞忠谏之路也。</a:t>
            </a:r>
          </a:p>
        </p:txBody>
      </p:sp>
      <p:sp>
        <p:nvSpPr>
          <p:cNvPr id="18" name="矩形 17"/>
          <p:cNvSpPr/>
          <p:nvPr/>
        </p:nvSpPr>
        <p:spPr>
          <a:xfrm>
            <a:off x="5484813" y="2174875"/>
            <a:ext cx="2032000" cy="460375"/>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奏效，有效果</a:t>
            </a:r>
            <a:endParaRPr lang="zh-CN" altLang="en-US" sz="2400">
              <a:solidFill>
                <a:srgbClr val="C00000"/>
              </a:solidFill>
              <a:latin typeface="Calibri" pitchFamily="34" charset="0"/>
              <a:ea typeface="微软雅黑" pitchFamily="34" charset="-122"/>
              <a:cs typeface="Arial" charset="0"/>
            </a:endParaRPr>
          </a:p>
        </p:txBody>
      </p:sp>
      <p:sp>
        <p:nvSpPr>
          <p:cNvPr id="21" name="矩形 20"/>
          <p:cNvSpPr/>
          <p:nvPr/>
        </p:nvSpPr>
        <p:spPr>
          <a:xfrm>
            <a:off x="6281738" y="2727325"/>
            <a:ext cx="800100" cy="461963"/>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效果</a:t>
            </a:r>
            <a:endParaRPr lang="zh-CN" altLang="en-US" sz="2400">
              <a:solidFill>
                <a:srgbClr val="C00000"/>
              </a:solidFill>
              <a:latin typeface="Calibri" pitchFamily="34" charset="0"/>
              <a:ea typeface="微软雅黑" pitchFamily="34" charset="-122"/>
              <a:cs typeface="Arial" charset="0"/>
            </a:endParaRPr>
          </a:p>
        </p:txBody>
      </p:sp>
      <p:sp>
        <p:nvSpPr>
          <p:cNvPr id="25" name="矩形 24"/>
          <p:cNvSpPr/>
          <p:nvPr/>
        </p:nvSpPr>
        <p:spPr>
          <a:xfrm>
            <a:off x="5484813" y="3795713"/>
            <a:ext cx="1416050" cy="461962"/>
          </a:xfrm>
          <a:prstGeom prst="rect">
            <a:avLst/>
          </a:prstGeom>
        </p:spPr>
        <p:txBody>
          <a:bodyPr wrap="none">
            <a:spAutoFit/>
          </a:bodyPr>
          <a:lstStyle/>
          <a:p>
            <a:pPr fontAlgn="auto">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介词，把</a:t>
            </a:r>
            <a:endPar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pic>
        <p:nvPicPr>
          <p:cNvPr id="33799" name="图片 26"/>
          <p:cNvPicPr>
            <a:picLocks noChangeAspect="1"/>
          </p:cNvPicPr>
          <p:nvPr/>
        </p:nvPicPr>
        <p:blipFill>
          <a:blip r:embed="rId2">
            <a:clrChange>
              <a:clrFrom>
                <a:srgbClr val="FFFEFD"/>
              </a:clrFrom>
              <a:clrTo>
                <a:srgbClr val="FFFEFD">
                  <a:alpha val="0"/>
                </a:srgbClr>
              </a:clrTo>
            </a:clrChange>
          </a:blip>
          <a:srcRect r="75670"/>
          <a:stretch>
            <a:fillRect/>
          </a:stretch>
        </p:blipFill>
        <p:spPr bwMode="auto">
          <a:xfrm>
            <a:off x="203200" y="3370263"/>
            <a:ext cx="1614488" cy="2311400"/>
          </a:xfrm>
          <a:prstGeom prst="rect">
            <a:avLst/>
          </a:prstGeom>
          <a:noFill/>
          <a:ln w="9525">
            <a:noFill/>
            <a:miter lim="800000"/>
            <a:headEnd/>
            <a:tailEnd/>
          </a:ln>
        </p:spPr>
      </p:pic>
      <p:sp>
        <p:nvSpPr>
          <p:cNvPr id="16" name="矩形 15"/>
          <p:cNvSpPr/>
          <p:nvPr/>
        </p:nvSpPr>
        <p:spPr>
          <a:xfrm>
            <a:off x="5484813" y="4398963"/>
            <a:ext cx="1416050" cy="461962"/>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介词，因</a:t>
            </a:r>
            <a:endParaRPr lang="zh-CN" altLang="en-US" sz="2400">
              <a:solidFill>
                <a:srgbClr val="C00000"/>
              </a:solidFill>
              <a:latin typeface="Calibri" pitchFamily="34" charset="0"/>
              <a:ea typeface="微软雅黑" pitchFamily="34" charset="-122"/>
              <a:cs typeface="Arial" charset="0"/>
            </a:endParaRPr>
          </a:p>
        </p:txBody>
      </p:sp>
      <p:sp>
        <p:nvSpPr>
          <p:cNvPr id="19" name="矩形 18"/>
          <p:cNvSpPr/>
          <p:nvPr/>
        </p:nvSpPr>
        <p:spPr>
          <a:xfrm>
            <a:off x="5484813" y="4979988"/>
            <a:ext cx="2339975" cy="461962"/>
          </a:xfrm>
          <a:prstGeom prst="rect">
            <a:avLst/>
          </a:prstGeom>
        </p:spPr>
        <p:txBody>
          <a:bodyPr wrap="none">
            <a:spAutoFit/>
          </a:bodyPr>
          <a:lstStyle/>
          <a:p>
            <a:r>
              <a:rPr lang="zh-CN" altLang="en-US" sz="2400" b="1">
                <a:solidFill>
                  <a:srgbClr val="C00000"/>
                </a:solidFill>
                <a:latin typeface="微软雅黑" pitchFamily="34" charset="-122"/>
                <a:ea typeface="微软雅黑" pitchFamily="34" charset="-122"/>
                <a:cs typeface="Arial" charset="0"/>
              </a:rPr>
              <a:t>连词，来，用来</a:t>
            </a:r>
            <a:endParaRPr lang="zh-CN" altLang="en-US" sz="2400">
              <a:solidFill>
                <a:srgbClr val="C00000"/>
              </a:solidFill>
              <a:latin typeface="Calibri" pitchFamily="34" charset="0"/>
              <a:ea typeface="微软雅黑" pitchFamily="34" charset="-122"/>
              <a:cs typeface="Arial" charset="0"/>
            </a:endParaRPr>
          </a:p>
        </p:txBody>
      </p:sp>
      <p:sp>
        <p:nvSpPr>
          <p:cNvPr id="20" name="矩形 19"/>
          <p:cNvSpPr/>
          <p:nvPr/>
        </p:nvSpPr>
        <p:spPr>
          <a:xfrm>
            <a:off x="5484813" y="5562600"/>
            <a:ext cx="1724025" cy="461963"/>
          </a:xfrm>
          <a:prstGeom prst="rect">
            <a:avLst/>
          </a:prstGeom>
        </p:spPr>
        <p:txBody>
          <a:bodyPr wrap="none">
            <a:spAutoFit/>
          </a:bodyPr>
          <a:lstStyle/>
          <a:p>
            <a:pPr fontAlgn="auto">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连词，以致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edge">
                                      <p:cBhvr>
                                        <p:cTn id="18" dur="20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2000"/>
                                        <p:tgtEl>
                                          <p:spTgt spid="25"/>
                                        </p:tgtEl>
                                      </p:cBhvr>
                                    </p:animEffect>
                                    <p:anim calcmode="lin" valueType="num">
                                      <p:cBhvr>
                                        <p:cTn id="24" dur="2000" fill="hold"/>
                                        <p:tgtEl>
                                          <p:spTgt spid="25"/>
                                        </p:tgtEl>
                                        <p:attrNameLst>
                                          <p:attrName>style.rotation</p:attrName>
                                        </p:attrNameLst>
                                      </p:cBhvr>
                                      <p:tavLst>
                                        <p:tav tm="0">
                                          <p:val>
                                            <p:fltVal val="720"/>
                                          </p:val>
                                        </p:tav>
                                        <p:tav tm="100000">
                                          <p:val>
                                            <p:fltVal val="0"/>
                                          </p:val>
                                        </p:tav>
                                      </p:tavLst>
                                    </p:anim>
                                    <p:anim calcmode="lin" valueType="num">
                                      <p:cBhvr>
                                        <p:cTn id="25" dur="2000" fill="hold"/>
                                        <p:tgtEl>
                                          <p:spTgt spid="25"/>
                                        </p:tgtEl>
                                        <p:attrNameLst>
                                          <p:attrName>ppt_h</p:attrName>
                                        </p:attrNameLst>
                                      </p:cBhvr>
                                      <p:tavLst>
                                        <p:tav tm="0">
                                          <p:val>
                                            <p:fltVal val="0"/>
                                          </p:val>
                                        </p:tav>
                                        <p:tav tm="100000">
                                          <p:val>
                                            <p:strVal val="#ppt_h"/>
                                          </p:val>
                                        </p:tav>
                                      </p:tavLst>
                                    </p:anim>
                                    <p:anim calcmode="lin" valueType="num">
                                      <p:cBhvr>
                                        <p:cTn id="26" dur="2000" fill="hold"/>
                                        <p:tgtEl>
                                          <p:spTgt spid="25"/>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0"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edge">
                                      <p:cBhvr>
                                        <p:cTn id="37" dur="20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35"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2000"/>
                                        <p:tgtEl>
                                          <p:spTgt spid="20"/>
                                        </p:tgtEl>
                                      </p:cBhvr>
                                    </p:animEffect>
                                    <p:anim calcmode="lin" valueType="num">
                                      <p:cBhvr>
                                        <p:cTn id="43" dur="2000" fill="hold"/>
                                        <p:tgtEl>
                                          <p:spTgt spid="20"/>
                                        </p:tgtEl>
                                        <p:attrNameLst>
                                          <p:attrName>style.rotation</p:attrName>
                                        </p:attrNameLst>
                                      </p:cBhvr>
                                      <p:tavLst>
                                        <p:tav tm="0">
                                          <p:val>
                                            <p:fltVal val="720"/>
                                          </p:val>
                                        </p:tav>
                                        <p:tav tm="100000">
                                          <p:val>
                                            <p:fltVal val="0"/>
                                          </p:val>
                                        </p:tav>
                                      </p:tavLst>
                                    </p:anim>
                                    <p:anim calcmode="lin" valueType="num">
                                      <p:cBhvr>
                                        <p:cTn id="44" dur="2000" fill="hold"/>
                                        <p:tgtEl>
                                          <p:spTgt spid="20"/>
                                        </p:tgtEl>
                                        <p:attrNameLst>
                                          <p:attrName>ppt_h</p:attrName>
                                        </p:attrNameLst>
                                      </p:cBhvr>
                                      <p:tavLst>
                                        <p:tav tm="0">
                                          <p:val>
                                            <p:fltVal val="0"/>
                                          </p:val>
                                        </p:tav>
                                        <p:tav tm="100000">
                                          <p:val>
                                            <p:strVal val="#ppt_h"/>
                                          </p:val>
                                        </p:tav>
                                      </p:tavLst>
                                    </p:anim>
                                    <p:anim calcmode="lin" valueType="num">
                                      <p:cBhvr>
                                        <p:cTn id="45" dur="2000" fill="hold"/>
                                        <p:tgtEl>
                                          <p:spTgt spid="2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P spid="25" grpId="0"/>
      <p:bldP spid="16"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155700" y="1692275"/>
            <a:ext cx="7008813" cy="3322638"/>
          </a:xfrm>
          <a:prstGeom prst="rect">
            <a:avLst/>
          </a:prstGeom>
        </p:spPr>
        <p:txBody>
          <a:bodyPr>
            <a:spAutoFit/>
          </a:bodyPr>
          <a:lstStyle/>
          <a:p>
            <a:pPr indent="457200"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  </a:t>
            </a:r>
            <a:r>
              <a:rPr lang="zh-CN" altLang="en-US" sz="2400" b="1" kern="0" dirty="0">
                <a:latin typeface="微软雅黑" panose="020B0503020204020204" charset="-122"/>
                <a:ea typeface="微软雅黑" panose="020B0503020204020204" charset="-122"/>
                <a:cs typeface="Arial" panose="020B0604020202020204" pitchFamily="34" charset="0"/>
              </a:rPr>
              <a:t>同学们，我们理解了文中重点词语的意思，你能不能流畅地疏通这篇文章的意思呢？</a:t>
            </a:r>
            <a:endParaRPr lang="en-US" altLang="zh-CN" sz="2400" b="1" kern="0" dirty="0">
              <a:latin typeface="微软雅黑" panose="020B0503020204020204" charset="-122"/>
              <a:ea typeface="微软雅黑" panose="020B0503020204020204" charset="-122"/>
              <a:cs typeface="Arial" panose="020B0604020202020204" pitchFamily="34" charset="0"/>
            </a:endParaRPr>
          </a:p>
          <a:p>
            <a:pPr indent="457200" algn="just" fontAlgn="auto">
              <a:lnSpc>
                <a:spcPct val="150000"/>
              </a:lnSpc>
              <a:spcBef>
                <a:spcPts val="0"/>
              </a:spcBef>
              <a:spcAft>
                <a:spcPts val="0"/>
              </a:spcAft>
              <a:defRPr/>
            </a:pPr>
            <a:endParaRPr lang="zh-CN" altLang="en-US" sz="2000" b="1" kern="0" dirty="0">
              <a:latin typeface="微软雅黑" panose="020B0503020204020204" charset="-122"/>
              <a:ea typeface="微软雅黑" panose="020B0503020204020204" charset="-122"/>
              <a:cs typeface="Arial" panose="020B0604020202020204" pitchFamily="34" charset="0"/>
            </a:endParaRPr>
          </a:p>
          <a:p>
            <a:pPr indent="457200"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  1</a:t>
            </a:r>
            <a:r>
              <a:rPr lang="zh-CN" altLang="en-US" sz="2400" b="1" kern="0" dirty="0">
                <a:latin typeface="微软雅黑" panose="020B0503020204020204" charset="-122"/>
                <a:ea typeface="微软雅黑" panose="020B0503020204020204" charset="-122"/>
                <a:cs typeface="Arial" panose="020B0604020202020204" pitchFamily="34" charset="0"/>
              </a:rPr>
              <a:t>、自主疏通文意。</a:t>
            </a:r>
          </a:p>
          <a:p>
            <a:pPr indent="457200"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  请你先尝试翻译，找出有疑难的地方，然后在小组内相互交流解决，如果解决不了，请教老师。</a:t>
            </a:r>
          </a:p>
        </p:txBody>
      </p:sp>
      <p:pic>
        <p:nvPicPr>
          <p:cNvPr id="34819" name="Picture 22" descr="https://timgsa.baidu.com/timg?image&amp;quality=80&amp;size=b9999_10000&amp;sec=1487148558137&amp;di=a3e5586c6e6850471401411bc0e73b70&amp;imgtype=0&amp;src=http%3A%2F%2Fpic38.nipic.com%2F20140228%2F2457331_134140009325_2.jpg"/>
          <p:cNvPicPr>
            <a:picLocks noChangeAspect="1" noChangeArrowheads="1"/>
          </p:cNvPicPr>
          <p:nvPr/>
        </p:nvPicPr>
        <p:blipFill>
          <a:blip r:embed="rId2">
            <a:clrChange>
              <a:clrFrom>
                <a:srgbClr val="FFFFFF"/>
              </a:clrFrom>
              <a:clrTo>
                <a:srgbClr val="FFFFFF">
                  <a:alpha val="0"/>
                </a:srgbClr>
              </a:clrTo>
            </a:clrChange>
          </a:blip>
          <a:srcRect l="16010" t="18468" r="9280" b="4202"/>
          <a:stretch>
            <a:fillRect/>
          </a:stretch>
        </p:blipFill>
        <p:spPr bwMode="auto">
          <a:xfrm>
            <a:off x="7250113" y="4992688"/>
            <a:ext cx="1720850" cy="1371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9">
                                            <p:txEl>
                                              <p:pRg st="2" end="2"/>
                                            </p:txEl>
                                          </p:spTgt>
                                        </p:tgtEl>
                                        <p:attrNameLst>
                                          <p:attrName>style.visibility</p:attrName>
                                        </p:attrNameLst>
                                      </p:cBhvr>
                                      <p:to>
                                        <p:strVal val="visible"/>
                                      </p:to>
                                    </p:set>
                                    <p:animEffect transition="in" filter="wheel(4)">
                                      <p:cBhvr>
                                        <p:cTn id="7" dur="2000"/>
                                        <p:tgtEl>
                                          <p:spTgt spid="19">
                                            <p:txEl>
                                              <p:pRg st="2" end="2"/>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19">
                                            <p:txEl>
                                              <p:pRg st="3" end="3"/>
                                            </p:txEl>
                                          </p:spTgt>
                                        </p:tgtEl>
                                        <p:attrNameLst>
                                          <p:attrName>style.visibility</p:attrName>
                                        </p:attrNameLst>
                                      </p:cBhvr>
                                      <p:to>
                                        <p:strVal val="visible"/>
                                      </p:to>
                                    </p:set>
                                    <p:animEffect transition="in" filter="wheel(4)">
                                      <p:cBhvr>
                                        <p:cTn id="10" dur="2000"/>
                                        <p:tgtEl>
                                          <p:spTgt spid="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549400" y="1133475"/>
            <a:ext cx="6045200" cy="582613"/>
          </a:xfrm>
          <a:prstGeom prst="rect">
            <a:avLst/>
          </a:prstGeom>
          <a:noFill/>
          <a:ln>
            <a:noFill/>
          </a:ln>
          <a:extLst>
            <a:ext uri="{909E8E84-426E-40DD-AFC4-6F175D3DCCD1}"/>
          </a:extLst>
        </p:spPr>
        <p:txBody>
          <a:bodyPr>
            <a:spAutoFit/>
          </a:bodyPr>
          <a:lstStyle/>
          <a:p>
            <a:pPr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你会翻译下面的段落吗？展示你的才华吧！</a:t>
            </a:r>
          </a:p>
        </p:txBody>
      </p:sp>
      <p:sp>
        <p:nvSpPr>
          <p:cNvPr id="16" name="矩形 15"/>
          <p:cNvSpPr/>
          <p:nvPr/>
        </p:nvSpPr>
        <p:spPr>
          <a:xfrm>
            <a:off x="603250" y="3540125"/>
            <a:ext cx="7389813" cy="3001963"/>
          </a:xfrm>
          <a:prstGeom prst="rect">
            <a:avLst/>
          </a:prstGeom>
          <a:ln>
            <a:solidFill>
              <a:schemeClr val="accent2">
                <a:lumMod val="75000"/>
              </a:schemeClr>
            </a:solidFill>
          </a:ln>
        </p:spPr>
        <p:txBody>
          <a:bodyPr>
            <a:spAutoFit/>
          </a:bodyPr>
          <a:lstStyle/>
          <a:p>
            <a:pPr indent="457200" algn="just" fontAlgn="auto">
              <a:lnSpc>
                <a:spcPct val="15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先帝创建统一中国的大业还没有完成一半，就中途去世了。现在天下分裂成三国，我们蜀国贫困衰弱，这真是形势危急，决定存亡的关头啊。可是，侍卫大臣们在宫廷里毫不懈怠，忠诚的将士们在边境上奋不顾身，这是因为他们追念先帝特殊恩典，想要在陛下身上来报答。（陛下）实在应该广泛地听取意见，发扬光大先帝遗留下来的美德，振奋有抱负人的志气，而不应当随便看轻自己，说一些不恰当的话，以致堵塞人们向您竭诚进谏的道路。</a:t>
            </a:r>
            <a:endParaRPr lang="en-US" altLang="zh-CN" b="1" kern="0" dirty="0">
              <a:latin typeface="微软雅黑" panose="020B0503020204020204" charset="-122"/>
              <a:ea typeface="微软雅黑" panose="020B0503020204020204" charset="-122"/>
              <a:cs typeface="Arial" panose="020B0604020202020204" pitchFamily="34" charset="0"/>
            </a:endParaRPr>
          </a:p>
        </p:txBody>
      </p:sp>
      <p:sp>
        <p:nvSpPr>
          <p:cNvPr id="39" name="矩形 38"/>
          <p:cNvSpPr/>
          <p:nvPr/>
        </p:nvSpPr>
        <p:spPr>
          <a:xfrm>
            <a:off x="590550" y="1785938"/>
            <a:ext cx="7404100" cy="1754187"/>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先帝创业未半而中道崩殂，今天下三分，益州疲弊，此诚危急存亡之秋也。然侍卫之臣不懈于内，忠志之士忘身于外者，盖追先帝之殊遇，欲报之于陛下也。诚宜开张圣听，以光先帝遗德，恢弘志士之气，不宜妄自菲薄，引喻失义，以塞忠谏之路也。</a:t>
            </a:r>
          </a:p>
        </p:txBody>
      </p:sp>
      <p:pic>
        <p:nvPicPr>
          <p:cNvPr id="35845" name="图片 1"/>
          <p:cNvPicPr>
            <a:picLocks noChangeAspect="1" noChangeArrowheads="1"/>
          </p:cNvPicPr>
          <p:nvPr/>
        </p:nvPicPr>
        <p:blipFill>
          <a:blip r:embed="rId2" cstate="print"/>
          <a:srcRect/>
          <a:stretch>
            <a:fillRect/>
          </a:stretch>
        </p:blipFill>
        <p:spPr bwMode="auto">
          <a:xfrm>
            <a:off x="7878763" y="5291138"/>
            <a:ext cx="1265237" cy="11033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slide(fromBottom)">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lide(fromBottom)">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35000" y="3584575"/>
            <a:ext cx="6497638" cy="2120900"/>
          </a:xfrm>
          <a:prstGeom prst="rect">
            <a:avLst/>
          </a:prstGeom>
          <a:ln>
            <a:solidFill>
              <a:schemeClr val="accent2">
                <a:lumMod val="75000"/>
              </a:schemeClr>
            </a:solidFill>
          </a:ln>
        </p:spPr>
        <p:txBody>
          <a:bodyPr>
            <a:spAutoFit/>
          </a:bodyPr>
          <a:lstStyle/>
          <a:p>
            <a:pPr indent="457200" algn="just" fontAlgn="auto">
              <a:lnSpc>
                <a:spcPct val="15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宫廷和相府的人，都是国家的官员，提升、惩罚、表扬、批评，（标准）不应当有差别。如果有做坏事、触犯律令以及尽忠办好事的人，应当交给各主管部门决定对他们的惩罚和奖赏，来显示陛下公平严明的治理，而不应当有偏袒和私心，造成宫廷和相府有不同的法制。</a:t>
            </a:r>
            <a:endParaRPr lang="en-US" altLang="zh-CN" b="1" kern="0" dirty="0">
              <a:latin typeface="微软雅黑" panose="020B0503020204020204" charset="-122"/>
              <a:ea typeface="微软雅黑" panose="020B0503020204020204" charset="-122"/>
              <a:cs typeface="Arial" panose="020B0604020202020204" pitchFamily="34" charset="0"/>
            </a:endParaRPr>
          </a:p>
        </p:txBody>
      </p:sp>
      <p:sp>
        <p:nvSpPr>
          <p:cNvPr id="39" name="矩形 38"/>
          <p:cNvSpPr/>
          <p:nvPr/>
        </p:nvSpPr>
        <p:spPr>
          <a:xfrm>
            <a:off x="620713" y="1758950"/>
            <a:ext cx="6491287" cy="1338263"/>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宫中府中，俱为一体，陟罚臧否，不宜异同。若有作奸犯科及为忠善者，宜付有司论其刑赏，以昭陛下平明之理，不宜偏私，使内外异法也。</a:t>
            </a:r>
          </a:p>
        </p:txBody>
      </p:sp>
      <p:pic>
        <p:nvPicPr>
          <p:cNvPr id="36868" name="Picture 6" descr="http://res.book.ifeng.com/attachments/2010/06/17/rd_rs_a5580ffc7130d7889380d24ddcd036ae.jpg"/>
          <p:cNvPicPr>
            <a:picLocks noChangeAspect="1" noChangeArrowheads="1"/>
          </p:cNvPicPr>
          <p:nvPr/>
        </p:nvPicPr>
        <p:blipFill>
          <a:blip r:embed="rId2">
            <a:clrChange>
              <a:clrFrom>
                <a:srgbClr val="FFFFFF"/>
              </a:clrFrom>
              <a:clrTo>
                <a:srgbClr val="FFFFFF">
                  <a:alpha val="0"/>
                </a:srgbClr>
              </a:clrTo>
            </a:clrChange>
          </a:blip>
          <a:srcRect l="10001" t="6944" r="6000" b="5556"/>
          <a:stretch>
            <a:fillRect/>
          </a:stretch>
        </p:blipFill>
        <p:spPr bwMode="auto">
          <a:xfrm>
            <a:off x="7246938" y="2538413"/>
            <a:ext cx="1751012" cy="2625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011238" y="3668713"/>
            <a:ext cx="7304087" cy="1755775"/>
          </a:xfrm>
          <a:prstGeom prst="rect">
            <a:avLst/>
          </a:prstGeom>
          <a:ln>
            <a:solidFill>
              <a:schemeClr val="accent2">
                <a:lumMod val="75000"/>
              </a:schemeClr>
            </a:solidFill>
          </a:ln>
        </p:spPr>
        <p:txBody>
          <a:bodyPr>
            <a:spAutoFit/>
          </a:bodyPr>
          <a:lstStyle/>
          <a:p>
            <a:pPr indent="457200" algn="just" fontAlgn="auto">
              <a:lnSpc>
                <a:spcPct val="15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侍中、侍郎郭攸之、费、董允等人，都是善良诚实，志向和心思都忠贞纯正，因此先帝把他们选拔出来留给陛下（使用）。我以为宫中的事情，不论大小，都拿来跟他们商量，然后实行，就一定能够补救缺点，防止疏漏，得到更多的成效。</a:t>
            </a:r>
          </a:p>
        </p:txBody>
      </p:sp>
      <p:sp>
        <p:nvSpPr>
          <p:cNvPr id="39" name="矩形 38"/>
          <p:cNvSpPr/>
          <p:nvPr/>
        </p:nvSpPr>
        <p:spPr>
          <a:xfrm>
            <a:off x="984250" y="1674813"/>
            <a:ext cx="7310438" cy="1289050"/>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侍中侍郎郭攸之、费祎、董允等，此皆良实，志虑忠纯，是以先帝简拔以遗陛下。愚以为宫中之事，事无大小，悉以咨之，然后施行，必能裨补阙漏，有所广益。</a:t>
            </a:r>
          </a:p>
        </p:txBody>
      </p:sp>
      <p:pic>
        <p:nvPicPr>
          <p:cNvPr id="37892" name="图片 1"/>
          <p:cNvPicPr>
            <a:picLocks noChangeAspect="1" noChangeArrowheads="1"/>
          </p:cNvPicPr>
          <p:nvPr/>
        </p:nvPicPr>
        <p:blipFill>
          <a:blip r:embed="rId2" cstate="print"/>
          <a:srcRect/>
          <a:stretch>
            <a:fillRect/>
          </a:stretch>
        </p:blipFill>
        <p:spPr bwMode="auto">
          <a:xfrm>
            <a:off x="7164388" y="5162550"/>
            <a:ext cx="1265237" cy="11033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06450" y="3546475"/>
            <a:ext cx="5486400" cy="1892300"/>
          </a:xfrm>
          <a:prstGeom prst="rect">
            <a:avLst/>
          </a:prstGeom>
          <a:ln>
            <a:solidFill>
              <a:schemeClr val="accent2">
                <a:lumMod val="75000"/>
              </a:schemeClr>
            </a:solidFill>
          </a:ln>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将军向宠，性情善良，做事公正，对军事精通熟练，从前试用他的时候，先帝曾称赞他有才干，因此大家商议，推举他做中部督。我认为军队中的事情，都拿来跟他商讨，就一定能使部队团结一心，把才能高的和才能低的都安排得当。</a:t>
            </a:r>
          </a:p>
        </p:txBody>
      </p:sp>
      <p:sp>
        <p:nvSpPr>
          <p:cNvPr id="39" name="矩形 38"/>
          <p:cNvSpPr/>
          <p:nvPr/>
        </p:nvSpPr>
        <p:spPr>
          <a:xfrm>
            <a:off x="842963" y="1822450"/>
            <a:ext cx="5438775" cy="1498600"/>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将军向宠，性行淑均，晓畅军事，试用于昔日，先帝称之曰能，是以众议举宠为督。愚以为营中之事，悉以咨之，必能使行阵和睦，优劣得所。</a:t>
            </a:r>
          </a:p>
        </p:txBody>
      </p:sp>
      <p:pic>
        <p:nvPicPr>
          <p:cNvPr id="38916" name="图片 11"/>
          <p:cNvPicPr>
            <a:picLocks noChangeAspect="1"/>
          </p:cNvPicPr>
          <p:nvPr/>
        </p:nvPicPr>
        <p:blipFill>
          <a:blip r:embed="rId2"/>
          <a:srcRect/>
          <a:stretch>
            <a:fillRect/>
          </a:stretch>
        </p:blipFill>
        <p:spPr bwMode="auto">
          <a:xfrm>
            <a:off x="6819900" y="3511550"/>
            <a:ext cx="1733550" cy="1733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3"/>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96913" y="3760788"/>
            <a:ext cx="5653087" cy="2613025"/>
          </a:xfrm>
          <a:prstGeom prst="rect">
            <a:avLst/>
          </a:prstGeom>
          <a:ln>
            <a:solidFill>
              <a:schemeClr val="accent2">
                <a:lumMod val="75000"/>
              </a:schemeClr>
            </a:solidFill>
          </a:ln>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亲近贤臣，疏远小人，这是先汉兴旺发达的原因；亲近小人，疏远贤臣，这是后汉倾覆衰败的原因。先帝在世的时候，每逢跟我谈论这些事情，没有一次不对恒、灵二帝的做法感到痛心遗憾的。侍中、尚书、长史、参军这些人都是正直、有才干而且能以死报国的臣子，希望陛下亲近他们，信任他们，这样汉朝的兴隆就为期不远了。</a:t>
            </a:r>
          </a:p>
        </p:txBody>
      </p:sp>
      <p:sp>
        <p:nvSpPr>
          <p:cNvPr id="39" name="矩形 38"/>
          <p:cNvSpPr/>
          <p:nvPr/>
        </p:nvSpPr>
        <p:spPr>
          <a:xfrm>
            <a:off x="688975" y="1638300"/>
            <a:ext cx="5668963" cy="1892300"/>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亲贤臣，远小人，此先汉所以兴隆也；亲小人，远贤臣，此后汉所以倾颓也。先帝在时，每与臣论此事，未尝不叹息痛恨于桓、灵也。侍中、尚书、长史、参军，此悉贞良死节之臣，愿陛下亲之信之，则汉室之隆，可计日而待也。</a:t>
            </a:r>
          </a:p>
        </p:txBody>
      </p:sp>
      <p:pic>
        <p:nvPicPr>
          <p:cNvPr id="39940" name="Picture 19" descr="http://www.jitu5.com/uploads/allimg/131213/259969-13121321194938.jpg"/>
          <p:cNvPicPr>
            <a:picLocks noChangeAspect="1" noChangeArrowheads="1"/>
          </p:cNvPicPr>
          <p:nvPr/>
        </p:nvPicPr>
        <p:blipFill>
          <a:blip r:embed="rId2" cstate="print"/>
          <a:srcRect/>
          <a:stretch>
            <a:fillRect/>
          </a:stretch>
        </p:blipFill>
        <p:spPr bwMode="auto">
          <a:xfrm>
            <a:off x="6938963" y="4416425"/>
            <a:ext cx="1962150" cy="1860550"/>
          </a:xfrm>
          <a:prstGeom prst="rect">
            <a:avLst/>
          </a:prstGeom>
          <a:noFill/>
          <a:ln w="9525">
            <a:noFill/>
            <a:miter lim="800000"/>
            <a:headEnd/>
            <a:tailEnd/>
          </a:ln>
        </p:spPr>
      </p:pic>
      <p:pic>
        <p:nvPicPr>
          <p:cNvPr id="39941" name="Picture 2" descr="http://www.qiwen8.com/uploads/150310/1_083734_1.jpg"/>
          <p:cNvPicPr>
            <a:picLocks noChangeAspect="1" noChangeArrowheads="1"/>
          </p:cNvPicPr>
          <p:nvPr/>
        </p:nvPicPr>
        <p:blipFill>
          <a:blip r:embed="rId3"/>
          <a:srcRect l="34682" r="1395" b="17970"/>
          <a:stretch>
            <a:fillRect/>
          </a:stretch>
        </p:blipFill>
        <p:spPr bwMode="auto">
          <a:xfrm>
            <a:off x="6745288" y="2047875"/>
            <a:ext cx="1925637" cy="1847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796925" y="3976688"/>
            <a:ext cx="7766050" cy="1892300"/>
          </a:xfrm>
          <a:prstGeom prst="rect">
            <a:avLst/>
          </a:prstGeom>
          <a:ln>
            <a:solidFill>
              <a:schemeClr val="accent2">
                <a:lumMod val="75000"/>
              </a:schemeClr>
            </a:solidFill>
          </a:ln>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我本来是平民，亲自在南阳耕田，只想在乱世中保全自己，不谋求在诸侯那里扬名做官。先帝不嫌我地位低微，见识浅薄，降低自己的身份，三次到茅庐来探望我，向我询问当代的大事，我因此十分感激，就答应为先帝奔走效劳。后来遇到严重挫折，在兵败的时候接受重任，在危难的关头奉命出使，从那时到现在，已经有</a:t>
            </a:r>
            <a:r>
              <a:rPr lang="en-US" altLang="zh-CN" b="1" kern="0" dirty="0">
                <a:latin typeface="微软雅黑" panose="020B0503020204020204" charset="-122"/>
                <a:ea typeface="微软雅黑" panose="020B0503020204020204" charset="-122"/>
                <a:cs typeface="Arial" panose="020B0604020202020204" pitchFamily="34" charset="0"/>
              </a:rPr>
              <a:t>21</a:t>
            </a:r>
            <a:r>
              <a:rPr lang="zh-CN" altLang="en-US" b="1" kern="0" dirty="0">
                <a:latin typeface="微软雅黑" panose="020B0503020204020204" charset="-122"/>
                <a:ea typeface="微软雅黑" panose="020B0503020204020204" charset="-122"/>
                <a:cs typeface="Arial" panose="020B0604020202020204" pitchFamily="34" charset="0"/>
              </a:rPr>
              <a:t>年了。</a:t>
            </a:r>
          </a:p>
        </p:txBody>
      </p:sp>
      <p:sp>
        <p:nvSpPr>
          <p:cNvPr id="39" name="矩形 38"/>
          <p:cNvSpPr/>
          <p:nvPr/>
        </p:nvSpPr>
        <p:spPr>
          <a:xfrm>
            <a:off x="828675" y="1649413"/>
            <a:ext cx="5668963" cy="1892300"/>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臣本布衣，躬耕于南阳，苟全性命于乱世，不求闻达于诸侯。先帝不以臣卑鄙，猥自枉屈，三顾臣于草庐之中，咨臣以当世之事，由是感激，遂许先帝以驱驰。后值倾覆，受任于败军之际，奉命于危难之间，尔来二十有一年矣。</a:t>
            </a:r>
          </a:p>
        </p:txBody>
      </p:sp>
      <p:pic>
        <p:nvPicPr>
          <p:cNvPr id="13" name="Picture 2" descr="http://www.qiwen8.com/uploads/150310/1_083734_1.jpg"/>
          <p:cNvPicPr>
            <a:picLocks noChangeAspect="1" noChangeArrowheads="1"/>
          </p:cNvPicPr>
          <p:nvPr/>
        </p:nvPicPr>
        <p:blipFill>
          <a:blip r:embed="rId2" cstate="print"/>
          <a:srcRect l="34681" r="1394" b="17971"/>
          <a:stretch>
            <a:fillRect/>
          </a:stretch>
        </p:blipFill>
        <p:spPr bwMode="auto">
          <a:xfrm>
            <a:off x="6820348" y="1832703"/>
            <a:ext cx="1755535" cy="16850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711200" y="3697288"/>
            <a:ext cx="8045450" cy="2613025"/>
          </a:xfrm>
          <a:prstGeom prst="rect">
            <a:avLst/>
          </a:prstGeom>
          <a:ln>
            <a:solidFill>
              <a:schemeClr val="accent2">
                <a:lumMod val="75000"/>
              </a:schemeClr>
            </a:solidFill>
          </a:ln>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先帝知道我做事谨慎，所以临终时把国家大事托付给我。接受遗命以来，我日夜忧虑叹息，惟恐先帝的托付不能实现，以至损伤先帝的知人之明，所以我五月渡过泸水，深入到寸草不生的地方。现在南方已经平定，兵员装备已经充足，应当激励、率领全军将士向北方进军，平定中原，让我能用尽自己平庸的才智，铲除奸邪凶顽的敌人，恢复汉家的基业，回到旧日的都城。这就是我用来报答先帝、尽忠陛下的职责。至于权衡事情的得失利弊，毫无保留地向您提出忠诚的建议，那就是郭攸之、费、董允等人的责任了。</a:t>
            </a:r>
          </a:p>
        </p:txBody>
      </p:sp>
      <p:sp>
        <p:nvSpPr>
          <p:cNvPr id="39" name="矩形 38"/>
          <p:cNvSpPr/>
          <p:nvPr/>
        </p:nvSpPr>
        <p:spPr>
          <a:xfrm>
            <a:off x="914400" y="1509713"/>
            <a:ext cx="7573963" cy="1892300"/>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先帝知臣谨慎，故临崩寄臣以大事也。受命以来，夙夜忧叹，恐托付不效，以伤先帝之明，故五月渡泸，深入不毛。今南方已定，兵甲已足，当奖率三军，北定中原，庶竭驽钝，攘除奸凶，兴复汉室，还于旧都。此臣所以报先帝而忠陛下之职分也。至于斟酌损益，进尽忠言，则攸之、祎、允之任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7"/>
          <p:cNvSpPr>
            <a:spLocks noChangeArrowheads="1"/>
          </p:cNvSpPr>
          <p:nvPr/>
        </p:nvSpPr>
        <p:spPr bwMode="auto">
          <a:xfrm>
            <a:off x="1204913" y="1736725"/>
            <a:ext cx="7148512" cy="2862263"/>
          </a:xfrm>
          <a:prstGeom prst="rect">
            <a:avLst/>
          </a:prstGeom>
          <a:noFill/>
          <a:ln w="9525">
            <a:noFill/>
            <a:miter lim="800000"/>
            <a:headEnd/>
            <a:tailEnd/>
          </a:ln>
        </p:spPr>
        <p:txBody>
          <a:bodyPr>
            <a:spAutoFit/>
          </a:bodyPr>
          <a:lstStyle/>
          <a:p>
            <a:pPr indent="611188" algn="just">
              <a:lnSpc>
                <a:spcPct val="150000"/>
              </a:lnSpc>
            </a:pPr>
            <a:r>
              <a:rPr lang="zh-CN" altLang="en-US" sz="2400" b="1">
                <a:latin typeface="微软雅黑" pitchFamily="34" charset="-122"/>
                <a:ea typeface="微软雅黑" pitchFamily="34" charset="-122"/>
              </a:rPr>
              <a:t>这首诗是杜甫游览武侯祠时创作的一首咏史怀古诗。表达了诗人对蜀汉丞相诸葛亮雄才大略、辅佐两朝、忠心报国的称颂以及对他出师未捷而身死的惋惜之情。今天这节课，我们就来学习</a:t>
            </a:r>
            <a:r>
              <a:rPr lang="en-US" altLang="zh-CN" sz="2400" b="1">
                <a:latin typeface="微软雅黑" pitchFamily="34" charset="-122"/>
                <a:ea typeface="微软雅黑" pitchFamily="34" charset="-122"/>
              </a:rPr>
              <a:t>《</a:t>
            </a:r>
            <a:r>
              <a:rPr lang="zh-CN" altLang="en-US" sz="2400" b="1">
                <a:latin typeface="微软雅黑" pitchFamily="34" charset="-122"/>
                <a:ea typeface="微软雅黑" pitchFamily="34" charset="-122"/>
              </a:rPr>
              <a:t>出师表</a:t>
            </a:r>
            <a:r>
              <a:rPr lang="en-US" altLang="zh-CN" sz="2400" b="1">
                <a:latin typeface="微软雅黑" pitchFamily="34" charset="-122"/>
                <a:ea typeface="微软雅黑" pitchFamily="34" charset="-122"/>
              </a:rPr>
              <a:t>》</a:t>
            </a:r>
            <a:r>
              <a:rPr lang="zh-CN" altLang="en-US" sz="2400" b="1">
                <a:latin typeface="微软雅黑" pitchFamily="34" charset="-122"/>
                <a:ea typeface="微软雅黑" pitchFamily="34" charset="-122"/>
              </a:rPr>
              <a:t>，感受诸葛亮的高尚品格。</a:t>
            </a:r>
          </a:p>
        </p:txBody>
      </p:sp>
      <p:pic>
        <p:nvPicPr>
          <p:cNvPr id="57346" name="Picture 2" descr="https://timgsa.baidu.com/timg?image&amp;quality=80&amp;size=b9999_10000&amp;sec=1507342509&amp;di=c3c67f23700eaf21702d91d2b6a8f37f&amp;imgtype=jpg&amp;er=1&amp;src=http%3A%2F%2Fwap.cmread.com%2Fsjb%2Fbook_pic%2F5547%2F383445547%2F383445549%2F20130604081307%2Fimages%2F320%2F1370302916906.jpg"/>
          <p:cNvPicPr>
            <a:picLocks noChangeAspect="1" noChangeArrowheads="1"/>
          </p:cNvPicPr>
          <p:nvPr/>
        </p:nvPicPr>
        <p:blipFill>
          <a:blip r:embed="rId2" cstate="print"/>
          <a:srcRect/>
          <a:stretch>
            <a:fillRect/>
          </a:stretch>
        </p:blipFill>
        <p:spPr bwMode="auto">
          <a:xfrm>
            <a:off x="5534400" y="4245741"/>
            <a:ext cx="3048000" cy="19431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731838" y="3717925"/>
            <a:ext cx="7820025" cy="2252663"/>
          </a:xfrm>
          <a:prstGeom prst="rect">
            <a:avLst/>
          </a:prstGeom>
          <a:ln>
            <a:solidFill>
              <a:schemeClr val="accent2">
                <a:lumMod val="75000"/>
              </a:schemeClr>
            </a:solidFill>
          </a:ln>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译文：</a:t>
            </a:r>
            <a:r>
              <a:rPr lang="zh-CN" altLang="en-US" b="1" kern="0" dirty="0">
                <a:latin typeface="微软雅黑" panose="020B0503020204020204" charset="-122"/>
                <a:ea typeface="微软雅黑" panose="020B0503020204020204" charset="-122"/>
                <a:cs typeface="Arial" panose="020B0604020202020204" pitchFamily="34" charset="0"/>
              </a:rPr>
              <a:t>希望陛下责成我实现讨伐曹魏、复兴汉室的大业，如果不能实现就治我的罪，来禀告先帝在天之灵。如果没有发扬美德的建议，就应当责备郭攸之、费、董允等人的怠慢，指明他们的过失。陛下也应当亲自多加考虑，（向他们）询问治国的正确道理，认识、采纳正确的意见，深切地追念先帝的遗命。（这样）我就感恩不尽了。</a:t>
            </a:r>
            <a:endParaRPr lang="en-US" altLang="zh-CN" b="1" kern="0" dirty="0">
              <a:latin typeface="微软雅黑" panose="020B0503020204020204" charset="-122"/>
              <a:ea typeface="微软雅黑" panose="020B0503020204020204" charset="-122"/>
              <a:cs typeface="Arial" panose="020B0604020202020204" pitchFamily="34" charset="0"/>
            </a:endParaRPr>
          </a:p>
          <a:p>
            <a:pPr indent="457200" algn="just" fontAlgn="auto">
              <a:lnSpc>
                <a:spcPct val="130000"/>
              </a:lnSpc>
              <a:spcBef>
                <a:spcPts val="0"/>
              </a:spcBef>
              <a:spcAft>
                <a:spcPts val="0"/>
              </a:spcAft>
              <a:defRPr/>
            </a:pPr>
            <a:r>
              <a:rPr lang="zh-CN" altLang="en-US" b="1" kern="0" dirty="0">
                <a:latin typeface="微软雅黑" panose="020B0503020204020204" charset="-122"/>
                <a:ea typeface="微软雅黑" panose="020B0503020204020204" charset="-122"/>
                <a:cs typeface="Arial" panose="020B0604020202020204" pitchFamily="34" charset="0"/>
              </a:rPr>
              <a:t>现在我就要远离陛下，面对这篇文章，我涕泪交流，不知说了些什么。</a:t>
            </a:r>
          </a:p>
        </p:txBody>
      </p:sp>
      <p:sp>
        <p:nvSpPr>
          <p:cNvPr id="39" name="矩形 38"/>
          <p:cNvSpPr/>
          <p:nvPr/>
        </p:nvSpPr>
        <p:spPr>
          <a:xfrm>
            <a:off x="698500" y="1757363"/>
            <a:ext cx="7864475" cy="1531937"/>
          </a:xfrm>
          <a:prstGeom prst="rect">
            <a:avLst/>
          </a:prstGeom>
          <a:noFill/>
          <a:ln>
            <a:solidFill>
              <a:schemeClr val="accent2">
                <a:lumMod val="75000"/>
              </a:schemeClr>
            </a:solidFill>
          </a:ln>
          <a:extLst>
            <a:ext uri="{909E8E84-426E-40DD-AFC4-6F175D3DCCD1}"/>
          </a:extLst>
        </p:spPr>
        <p:txBody>
          <a:bodyPr>
            <a:spAutoFit/>
          </a:bodyPr>
          <a:lstStyle/>
          <a:p>
            <a:pPr indent="457200" algn="just" fontAlgn="auto">
              <a:lnSpc>
                <a:spcPct val="130000"/>
              </a:lnSpc>
              <a:spcBef>
                <a:spcPts val="0"/>
              </a:spcBef>
              <a:spcAft>
                <a:spcPts val="0"/>
              </a:spcAft>
              <a:defRPr/>
            </a:pPr>
            <a:r>
              <a:rPr lang="zh-CN" altLang="en-US" b="1" kern="0" dirty="0">
                <a:solidFill>
                  <a:srgbClr val="C00000"/>
                </a:solidFill>
                <a:latin typeface="微软雅黑" panose="020B0503020204020204" charset="-122"/>
                <a:ea typeface="微软雅黑" panose="020B0503020204020204" charset="-122"/>
                <a:cs typeface="Arial" panose="020B0604020202020204" pitchFamily="34" charset="0"/>
              </a:rPr>
              <a:t>原文：</a:t>
            </a:r>
            <a:r>
              <a:rPr lang="zh-CN" altLang="en-US" b="1" kern="0" dirty="0">
                <a:latin typeface="微软雅黑" panose="020B0503020204020204" charset="-122"/>
                <a:ea typeface="微软雅黑" panose="020B0503020204020204" charset="-122"/>
                <a:cs typeface="Arial" panose="020B0604020202020204" pitchFamily="34" charset="0"/>
              </a:rPr>
              <a:t>愿陛下托臣以讨贼兴复之效，不效则治臣之罪，以告先帝之灵。若无兴德之言，则责攸之、祎、允等之慢，以彰其咎；陛下亦宜自谋，以咨诹善道，察纳雅言，深追先帝遗诏。臣不胜受恩感激。 </a:t>
            </a:r>
          </a:p>
          <a:p>
            <a:pPr indent="457200" algn="just" fontAlgn="auto">
              <a:lnSpc>
                <a:spcPct val="130000"/>
              </a:lnSpc>
              <a:spcBef>
                <a:spcPts val="0"/>
              </a:spcBef>
              <a:spcAft>
                <a:spcPts val="0"/>
              </a:spcAft>
              <a:defRPr/>
            </a:pPr>
            <a:r>
              <a:rPr lang="zh-CN" altLang="en-US" b="1" kern="0" dirty="0">
                <a:latin typeface="微软雅黑" panose="020B0503020204020204" charset="-122"/>
                <a:ea typeface="微软雅黑" panose="020B0503020204020204" charset="-122"/>
                <a:cs typeface="Arial" panose="020B0604020202020204" pitchFamily="34" charset="0"/>
              </a:rPr>
              <a:t>今当远离，临表涕零，不知所言。</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1065213" y="2149475"/>
            <a:ext cx="4840287" cy="2860675"/>
          </a:xfrm>
          <a:prstGeom prst="rect">
            <a:avLst/>
          </a:prstGeom>
          <a:noFill/>
          <a:ln>
            <a:no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  </a:t>
            </a:r>
            <a:r>
              <a:rPr lang="zh-CN" altLang="en-US" sz="2400" b="1" kern="0" dirty="0">
                <a:latin typeface="微软雅黑" panose="020B0503020204020204" charset="-122"/>
                <a:ea typeface="微软雅黑" panose="020B0503020204020204" charset="-122"/>
                <a:cs typeface="Arial" panose="020B0604020202020204" pitchFamily="34" charset="0"/>
              </a:rPr>
              <a:t>同学们，南宋诗人陆游评价表文，说道：“出师一表真名世，千载谁堪伯仲间？”他为什么会这样说呢？请大家品读文章</a:t>
            </a:r>
            <a:r>
              <a:rPr lang="en-US" altLang="zh-CN" sz="2400" b="1" kern="0" dirty="0">
                <a:latin typeface="微软雅黑" panose="020B0503020204020204" charset="-122"/>
                <a:ea typeface="微软雅黑" panose="020B0503020204020204" charset="-122"/>
                <a:cs typeface="Arial" panose="020B0604020202020204" pitchFamily="34" charset="0"/>
              </a:rPr>
              <a:t>1—5</a:t>
            </a:r>
            <a:r>
              <a:rPr lang="zh-CN" altLang="en-US" sz="2400" b="1" kern="0" dirty="0">
                <a:latin typeface="微软雅黑" panose="020B0503020204020204" charset="-122"/>
                <a:ea typeface="微软雅黑" panose="020B0503020204020204" charset="-122"/>
                <a:cs typeface="Arial" panose="020B0604020202020204" pitchFamily="34" charset="0"/>
              </a:rPr>
              <a:t>段，探究下面问题。</a:t>
            </a:r>
          </a:p>
        </p:txBody>
      </p:sp>
      <p:pic>
        <p:nvPicPr>
          <p:cNvPr id="45059" name="Picture 2" descr="http://ww1.sinaimg.cn/large/6e421d5fgw1eaetl2u6c9j20br0g70th.jpg"/>
          <p:cNvPicPr>
            <a:picLocks noChangeAspect="1" noChangeArrowheads="1"/>
          </p:cNvPicPr>
          <p:nvPr/>
        </p:nvPicPr>
        <p:blipFill>
          <a:blip r:embed="rId2"/>
          <a:srcRect/>
          <a:stretch>
            <a:fillRect/>
          </a:stretch>
        </p:blipFill>
        <p:spPr bwMode="auto">
          <a:xfrm>
            <a:off x="6389688" y="2166938"/>
            <a:ext cx="2152650" cy="2965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092450" y="2482850"/>
            <a:ext cx="5513388" cy="646113"/>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诸葛亮分析现在的蜀国处在怎样的境地？</a:t>
            </a:r>
          </a:p>
        </p:txBody>
      </p:sp>
      <p:pic>
        <p:nvPicPr>
          <p:cNvPr id="46082"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1398588" y="2498725"/>
            <a:ext cx="1503362" cy="698500"/>
          </a:xfrm>
          <a:prstGeom prst="rect">
            <a:avLst/>
          </a:prstGeom>
          <a:noFill/>
          <a:ln w="9525">
            <a:noFill/>
            <a:miter lim="800000"/>
            <a:headEnd/>
            <a:tailEnd/>
          </a:ln>
        </p:spPr>
      </p:pic>
      <p:sp>
        <p:nvSpPr>
          <p:cNvPr id="13" name="矩形 12"/>
          <p:cNvSpPr/>
          <p:nvPr/>
        </p:nvSpPr>
        <p:spPr>
          <a:xfrm>
            <a:off x="1528763" y="3489325"/>
            <a:ext cx="6862762" cy="2306638"/>
          </a:xfrm>
          <a:prstGeom prst="rect">
            <a:avLst/>
          </a:prstGeom>
          <a:noFill/>
          <a:ln>
            <a:no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a:t>
            </a: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1</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a:t>
            </a:r>
            <a:r>
              <a:rPr lang="zh-CN" altLang="en-US" sz="2400" b="1" kern="0" dirty="0">
                <a:solidFill>
                  <a:srgbClr val="0C03BD"/>
                </a:solidFill>
                <a:latin typeface="微软雅黑" panose="020B0503020204020204" charset="-122"/>
                <a:ea typeface="微软雅黑" panose="020B0503020204020204" charset="-122"/>
                <a:cs typeface="Arial" panose="020B0604020202020204" pitchFamily="34" charset="0"/>
              </a:rPr>
              <a:t>不利条件</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：先帝创业未半而中道崩殂，今天下三分，益州疲弊，此诚危急存亡之秋也。</a:t>
            </a:r>
          </a:p>
          <a:p>
            <a:pPr indent="457200" algn="just"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2</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a:t>
            </a:r>
            <a:r>
              <a:rPr lang="zh-CN" altLang="en-US" sz="2400" b="1" kern="0" dirty="0">
                <a:solidFill>
                  <a:srgbClr val="0C03BD"/>
                </a:solidFill>
                <a:latin typeface="微软雅黑" panose="020B0503020204020204" charset="-122"/>
                <a:ea typeface="微软雅黑" panose="020B0503020204020204" charset="-122"/>
                <a:cs typeface="Arial" panose="020B0604020202020204" pitchFamily="34" charset="0"/>
              </a:rPr>
              <a:t>有利条件</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：然侍卫之臣不懈于内，忠志之士忘身于外者。</a:t>
            </a:r>
          </a:p>
        </p:txBody>
      </p:sp>
      <p:sp>
        <p:nvSpPr>
          <p:cNvPr id="15" name="椭圆 14"/>
          <p:cNvSpPr/>
          <p:nvPr/>
        </p:nvSpPr>
        <p:spPr>
          <a:xfrm>
            <a:off x="2743200" y="2651125"/>
            <a:ext cx="376238" cy="376238"/>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1</a:t>
            </a:r>
            <a:endParaRPr lang="zh-CN" altLang="en-US" sz="3200" dirty="0"/>
          </a:p>
        </p:txBody>
      </p:sp>
      <p:sp>
        <p:nvSpPr>
          <p:cNvPr id="17" name="矩形 16"/>
          <p:cNvSpPr/>
          <p:nvPr/>
        </p:nvSpPr>
        <p:spPr>
          <a:xfrm>
            <a:off x="2333625" y="1612900"/>
            <a:ext cx="4552950" cy="644525"/>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围绕下面问题读文章，品真情：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360613" y="1568450"/>
            <a:ext cx="6496050" cy="644525"/>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在蜀国的当前形势下，诸葛亮提出了哪些建议？</a:t>
            </a:r>
          </a:p>
        </p:txBody>
      </p:sp>
      <p:pic>
        <p:nvPicPr>
          <p:cNvPr id="47106"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2360613" y="3400425"/>
            <a:ext cx="1644650" cy="1752600"/>
          </a:xfrm>
          <a:prstGeom prst="rect">
            <a:avLst/>
          </a:prstGeom>
          <a:noFill/>
          <a:ln>
            <a:noFill/>
          </a:ln>
          <a:extLst>
            <a:ext uri="{909E8E84-426E-40DD-AFC4-6F175D3DCCD1}"/>
          </a:extLst>
        </p:spPr>
        <p:txBody>
          <a:bodyPr>
            <a:spAutoFit/>
          </a:bodyPr>
          <a:lstStyle/>
          <a:p>
            <a:pPr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开张圣听。</a:t>
            </a:r>
          </a:p>
          <a:p>
            <a:pPr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赏罚分明。</a:t>
            </a:r>
          </a:p>
          <a:p>
            <a:pPr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亲贤远佞。</a:t>
            </a: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2</a:t>
            </a:r>
            <a:endParaRPr lang="zh-CN" altLang="en-US" sz="3200" dirty="0"/>
          </a:p>
        </p:txBody>
      </p:sp>
      <p:pic>
        <p:nvPicPr>
          <p:cNvPr id="78850" name="Picture 2" descr="https://timgsa.baidu.com/timg?image&amp;quality=80&amp;size=b9999_10000&amp;sec=1505904345923&amp;di=3f9a8ade27ed2d603fb29dec3d09f13e&amp;imgtype=0&amp;src=http%3A%2F%2Fa0.att.hudong.com%2F46%2F16%2F20300542517414139858165735134_s.jpg"/>
          <p:cNvPicPr>
            <a:picLocks noChangeAspect="1" noChangeArrowheads="1"/>
          </p:cNvPicPr>
          <p:nvPr/>
        </p:nvPicPr>
        <p:blipFill>
          <a:blip r:embed="rId3" cstate="print"/>
          <a:srcRect/>
          <a:stretch>
            <a:fillRect/>
          </a:stretch>
        </p:blipFill>
        <p:spPr bwMode="auto">
          <a:xfrm>
            <a:off x="5448336" y="2958353"/>
            <a:ext cx="2770505" cy="2475604"/>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403475" y="1546225"/>
            <a:ext cx="5794375" cy="581025"/>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这三条建议，那一条最重要呢？为什么？</a:t>
            </a:r>
          </a:p>
        </p:txBody>
      </p:sp>
      <p:pic>
        <p:nvPicPr>
          <p:cNvPr id="48130"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1452563" y="2930525"/>
            <a:ext cx="6788150" cy="2860675"/>
          </a:xfrm>
          <a:prstGeom prst="rect">
            <a:avLst/>
          </a:prstGeom>
          <a:noFill/>
          <a:ln>
            <a:no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亲贤远佞最重要。因为只有做到亲贤远佞，才能接纳忠谏，广开言路；才能“昭平明之理”，不致造成内外异法，赏罚不明；才能重用“良实”、“淑均”之人，才不会重蹈后汉“倾颓”的覆辙。</a:t>
            </a: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3</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403475" y="1546225"/>
            <a:ext cx="6337300" cy="1131888"/>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诸葛亮为什么要说先汉、后汉的兴衰</a:t>
            </a:r>
            <a:r>
              <a:rPr lang="en-US" altLang="zh-CN" sz="2400" b="1" kern="0" dirty="0">
                <a:latin typeface="微软雅黑" panose="020B0503020204020204" charset="-122"/>
                <a:ea typeface="微软雅黑" panose="020B0503020204020204" charset="-122"/>
                <a:cs typeface="Arial" panose="020B0604020202020204" pitchFamily="34" charset="0"/>
              </a:rPr>
              <a:t>?</a:t>
            </a:r>
            <a:r>
              <a:rPr lang="zh-CN" altLang="en-US" sz="2400" b="1" kern="0" dirty="0">
                <a:latin typeface="微软雅黑" panose="020B0503020204020204" charset="-122"/>
                <a:ea typeface="微软雅黑" panose="020B0503020204020204" charset="-122"/>
                <a:cs typeface="Arial" panose="020B0604020202020204" pitchFamily="34" charset="0"/>
              </a:rPr>
              <a:t>为什么要提到先帝的叹息痛恨？</a:t>
            </a:r>
          </a:p>
        </p:txBody>
      </p:sp>
      <p:pic>
        <p:nvPicPr>
          <p:cNvPr id="49154"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2403475" y="3141663"/>
            <a:ext cx="6045200" cy="2306637"/>
          </a:xfrm>
          <a:prstGeom prst="rect">
            <a:avLst/>
          </a:prstGeom>
          <a:noFill/>
          <a:ln>
            <a:solidFill>
              <a:schemeClr val="accent2">
                <a:lumMod val="60000"/>
                <a:lumOff val="40000"/>
              </a:schemeClr>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这是举先汉、后汉正反两方面的事例进行对比论证，突出亲贤远佞的重要性，同时用先帝对后汉的惋惜表明这个建议的正确，让后主不得不亲贤远佞。</a:t>
            </a: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4</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403475" y="1546225"/>
            <a:ext cx="5513388" cy="1200150"/>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诸葛亮向后主推荐了哪些贤才？为什么要推荐他们？</a:t>
            </a:r>
          </a:p>
        </p:txBody>
      </p:sp>
      <p:pic>
        <p:nvPicPr>
          <p:cNvPr id="50178"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677863" y="2994025"/>
            <a:ext cx="8218487" cy="2862263"/>
          </a:xfrm>
          <a:prstGeom prst="rect">
            <a:avLst/>
          </a:prstGeom>
          <a:noFill/>
          <a:ln>
            <a:solidFill>
              <a:schemeClr val="accent6">
                <a:lumMod val="75000"/>
              </a:schemeClr>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诸葛亮向后主推荐了侍中郭攸之、费祎、董允等人和将军向宠。</a:t>
            </a:r>
          </a:p>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 目的是为了安排好宫中和军队中的事情。</a:t>
            </a:r>
          </a:p>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 同时这些人才忠心耿耿，有才能，经过先帝的选拔或赞誉。从下面语句看出来：</a:t>
            </a:r>
            <a:r>
              <a:rPr lang="zh-CN" altLang="en-US" sz="2000" b="1" kern="0" dirty="0">
                <a:solidFill>
                  <a:srgbClr val="0C03BD"/>
                </a:solidFill>
                <a:latin typeface="微软雅黑" panose="020B0503020204020204" charset="-122"/>
                <a:ea typeface="微软雅黑" panose="020B0503020204020204" charset="-122"/>
                <a:cs typeface="Arial" panose="020B0604020202020204" pitchFamily="34" charset="0"/>
              </a:rPr>
              <a:t>“此皆良实，志虑忠纯，是以先帝简拔以遗陛下。”“将军向宠，性行淑均，晓畅军事，试用于昔日，先帝称之曰能。”“侍中、尚书、长史、参军，此悉贞良死节之臣。”</a:t>
            </a: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5</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441450" y="2403475"/>
            <a:ext cx="6196013" cy="1752600"/>
          </a:xfrm>
          <a:prstGeom prst="rect">
            <a:avLst/>
          </a:prstGeom>
          <a:noFill/>
          <a:ln>
            <a:solidFill>
              <a:srgbClr val="00B0F0"/>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小结：</a:t>
            </a:r>
            <a:endPar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endParaRPr>
          </a:p>
          <a:p>
            <a:pPr indent="457200"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  诸葛亮提出建议、选拔人才的标准都是为了蜀汉政权，忠于后主之心，天地可鉴。</a:t>
            </a:r>
          </a:p>
        </p:txBody>
      </p:sp>
      <p:pic>
        <p:nvPicPr>
          <p:cNvPr id="51203" name="图片 20"/>
          <p:cNvPicPr>
            <a:picLocks noChangeAspect="1"/>
          </p:cNvPicPr>
          <p:nvPr/>
        </p:nvPicPr>
        <p:blipFill>
          <a:blip r:embed="rId2"/>
          <a:srcRect/>
          <a:stretch>
            <a:fillRect/>
          </a:stretch>
        </p:blipFill>
        <p:spPr bwMode="auto">
          <a:xfrm>
            <a:off x="6486525" y="4803775"/>
            <a:ext cx="1219200"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538288" y="2122488"/>
            <a:ext cx="6281737" cy="2308225"/>
          </a:xfrm>
          <a:prstGeom prst="rect">
            <a:avLst/>
          </a:prstGeom>
          <a:noFill/>
          <a:ln>
            <a:solidFill>
              <a:srgbClr val="7030A0"/>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  </a:t>
            </a:r>
            <a:r>
              <a:rPr lang="zh-CN" altLang="en-US" sz="2400" b="1" kern="0" dirty="0">
                <a:latin typeface="微软雅黑" panose="020B0503020204020204" charset="-122"/>
                <a:ea typeface="微软雅黑" panose="020B0503020204020204" charset="-122"/>
                <a:cs typeface="Arial" panose="020B0604020202020204" pitchFamily="34" charset="0"/>
              </a:rPr>
              <a:t>同学们，诸葛亮为了蜀汉政权，鞠躬尽瘁，死而后已，他为什么会这样做呢？请同学们有感情朗读</a:t>
            </a:r>
            <a:r>
              <a:rPr lang="en-US" altLang="zh-CN" sz="2400" b="1" kern="0" dirty="0">
                <a:latin typeface="微软雅黑" panose="020B0503020204020204" charset="-122"/>
                <a:ea typeface="微软雅黑" panose="020B0503020204020204" charset="-122"/>
                <a:cs typeface="Arial" panose="020B0604020202020204" pitchFamily="34" charset="0"/>
              </a:rPr>
              <a:t>6</a:t>
            </a:r>
            <a:r>
              <a:rPr lang="zh-CN" altLang="en-US" sz="2400" b="1" kern="0" dirty="0">
                <a:latin typeface="微软雅黑" panose="020B0503020204020204" charset="-122"/>
                <a:ea typeface="微软雅黑" panose="020B0503020204020204" charset="-122"/>
                <a:cs typeface="Arial" panose="020B0604020202020204" pitchFamily="34" charset="0"/>
              </a:rPr>
              <a:t>、</a:t>
            </a:r>
            <a:r>
              <a:rPr lang="en-US" altLang="zh-CN" sz="2400" b="1" kern="0" dirty="0">
                <a:latin typeface="微软雅黑" panose="020B0503020204020204" charset="-122"/>
                <a:ea typeface="微软雅黑" panose="020B0503020204020204" charset="-122"/>
                <a:cs typeface="Arial" panose="020B0604020202020204" pitchFamily="34" charset="0"/>
              </a:rPr>
              <a:t>7</a:t>
            </a:r>
            <a:r>
              <a:rPr lang="zh-CN" altLang="en-US" sz="2400" b="1" kern="0" dirty="0">
                <a:latin typeface="微软雅黑" panose="020B0503020204020204" charset="-122"/>
                <a:ea typeface="微软雅黑" panose="020B0503020204020204" charset="-122"/>
                <a:cs typeface="Arial" panose="020B0604020202020204" pitchFamily="34" charset="0"/>
              </a:rPr>
              <a:t>、</a:t>
            </a:r>
            <a:r>
              <a:rPr lang="en-US" altLang="zh-CN" sz="2400" b="1" kern="0" dirty="0">
                <a:latin typeface="微软雅黑" panose="020B0503020204020204" charset="-122"/>
                <a:ea typeface="微软雅黑" panose="020B0503020204020204" charset="-122"/>
                <a:cs typeface="Arial" panose="020B0604020202020204" pitchFamily="34" charset="0"/>
              </a:rPr>
              <a:t>8</a:t>
            </a:r>
            <a:r>
              <a:rPr lang="zh-CN" altLang="en-US" sz="2400" b="1" kern="0" dirty="0">
                <a:latin typeface="微软雅黑" panose="020B0503020204020204" charset="-122"/>
                <a:ea typeface="微软雅黑" panose="020B0503020204020204" charset="-122"/>
                <a:cs typeface="Arial" panose="020B0604020202020204" pitchFamily="34" charset="0"/>
              </a:rPr>
              <a:t>段，结合背景资料说一说，诸葛亮具有怎样的高尚品格？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2650" y="1477963"/>
            <a:ext cx="7648575" cy="4706937"/>
          </a:xfrm>
          <a:prstGeom prst="rect">
            <a:avLst/>
          </a:prstGeom>
          <a:noFill/>
          <a:ln>
            <a:noFill/>
          </a:ln>
          <a:extLst>
            <a:ext uri="{909E8E84-426E-40DD-AFC4-6F175D3DCCD1}"/>
          </a:extLst>
        </p:spPr>
        <p:txBody>
          <a:bodyPr>
            <a:spAutoFit/>
          </a:bodyPr>
          <a:lstStyle/>
          <a:p>
            <a:pPr indent="457200" algn="just" fontAlgn="auto">
              <a:lnSpc>
                <a:spcPct val="150000"/>
              </a:lnSpc>
              <a:spcBef>
                <a:spcPts val="0"/>
              </a:spcBef>
              <a:spcAft>
                <a:spcPts val="0"/>
              </a:spcAft>
              <a:defRPr/>
            </a:pPr>
            <a:r>
              <a:rPr lang="zh-CN" altLang="en-US" sz="2000" b="1" kern="0" dirty="0">
                <a:latin typeface="微软雅黑" panose="020B0503020204020204" charset="-122"/>
                <a:ea typeface="微软雅黑" panose="020B0503020204020204" charset="-122"/>
                <a:cs typeface="Arial" panose="020B0604020202020204" pitchFamily="34" charset="0"/>
              </a:rPr>
              <a:t>出示背景资料：</a:t>
            </a:r>
          </a:p>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公元</a:t>
            </a: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222</a:t>
            </a: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年，吴蜀彝陵之战后，刘备败逃白帝城，次年病死。刘备“白帝托孤”时对诸葛亮说：“君才十倍曹丕，必能安国，终定大业。若嗣子可辅，辅之；如其不才，君可自取。”对诸葛亮无比信赖。诸葛亮回答说：“臣敢竭股肱之力，效忠贞之节，继之以死。”刘备吩咐刘禅说：“汝与丞相从事，事之如父。”刘禅继位，即后主。刘禅黯弱昏庸，亲信宦者，远避贤能，胸无大志，苟且偷安，是个“扶不起的阿斗”。诸葛亮主张出兵击魏，侃侃陈词，力排众疑，申明大义以拯其愚，吐露忠爱以药其顽，既有政治家的眼光，又有军事家的头脑，且严守人臣下属的身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6" descr="https://ss1.bdstatic.com/70cFvXSh_Q1YnxGkpoWK1HF6hhy/it/u=3320822047,3746048584&amp;fm=23&amp;gp=0.jpg"/>
          <p:cNvPicPr>
            <a:picLocks noChangeAspect="1" noChangeArrowheads="1"/>
          </p:cNvPicPr>
          <p:nvPr/>
        </p:nvPicPr>
        <p:blipFill>
          <a:blip r:embed="rId8">
            <a:clrChange>
              <a:clrFrom>
                <a:srgbClr val="FFFFFF"/>
              </a:clrFrom>
              <a:clrTo>
                <a:srgbClr val="FFFFFF">
                  <a:alpha val="0"/>
                </a:srgbClr>
              </a:clrTo>
            </a:clrChange>
          </a:blip>
          <a:srcRect l="7132" r="25114"/>
          <a:stretch>
            <a:fillRect/>
          </a:stretch>
        </p:blipFill>
        <p:spPr bwMode="auto">
          <a:xfrm>
            <a:off x="6889750" y="2230438"/>
            <a:ext cx="2254250" cy="2354262"/>
          </a:xfrm>
          <a:prstGeom prst="rect">
            <a:avLst/>
          </a:prstGeom>
          <a:noFill/>
          <a:ln w="9525">
            <a:noFill/>
            <a:miter lim="800000"/>
            <a:headEnd/>
            <a:tailEnd/>
          </a:ln>
        </p:spPr>
      </p:pic>
      <p:cxnSp>
        <p:nvCxnSpPr>
          <p:cNvPr id="15363" name="直接连接符 15"/>
          <p:cNvCxnSpPr>
            <a:cxnSpLocks noChangeShapeType="1"/>
          </p:cNvCxnSpPr>
          <p:nvPr>
            <p:custDataLst>
              <p:tags r:id="rId1"/>
            </p:custDataLst>
          </p:nvPr>
        </p:nvCxnSpPr>
        <p:spPr bwMode="auto">
          <a:xfrm>
            <a:off x="1797050" y="1398588"/>
            <a:ext cx="31750" cy="4216400"/>
          </a:xfrm>
          <a:prstGeom prst="line">
            <a:avLst/>
          </a:prstGeom>
          <a:noFill/>
          <a:ln w="19050" algn="ctr">
            <a:solidFill>
              <a:srgbClr val="00B0F0"/>
            </a:solidFill>
            <a:miter lim="800000"/>
            <a:headEnd/>
            <a:tailEnd/>
          </a:ln>
        </p:spPr>
      </p:cxnSp>
      <p:sp>
        <p:nvSpPr>
          <p:cNvPr id="39" name="文本框 18"/>
          <p:cNvSpPr txBox="1"/>
          <p:nvPr>
            <p:custDataLst>
              <p:tags r:id="rId2"/>
            </p:custDataLst>
          </p:nvPr>
        </p:nvSpPr>
        <p:spPr>
          <a:xfrm>
            <a:off x="2125663" y="2033588"/>
            <a:ext cx="6024562" cy="2908300"/>
          </a:xfrm>
          <a:prstGeom prst="rect">
            <a:avLst/>
          </a:prstGeom>
          <a:noFill/>
        </p:spPr>
        <p:txBody>
          <a:bodyPr anchor="ctr"/>
          <a:lstStyle/>
          <a:p>
            <a:pPr fontAlgn="auto">
              <a:lnSpc>
                <a:spcPct val="150000"/>
              </a:lnSpc>
              <a:spcBef>
                <a:spcPts val="0"/>
              </a:spcBef>
              <a:spcAft>
                <a:spcPts val="0"/>
              </a:spcAft>
              <a:defRPr/>
            </a:pPr>
            <a:r>
              <a:rPr lang="zh-CN" altLang="en-US" sz="2000" b="1" kern="0" dirty="0">
                <a:solidFill>
                  <a:srgbClr val="D02942"/>
                </a:solidFill>
                <a:latin typeface="微软雅黑" panose="020B0503020204020204" charset="-122"/>
                <a:ea typeface="微软雅黑" panose="020B0503020204020204" charset="-122"/>
              </a:rPr>
              <a:t>掌握重点实词及虚词的意思，疏通文意，培养阅读浅近文言文的能力。</a:t>
            </a:r>
          </a:p>
          <a:p>
            <a:pPr fontAlgn="auto">
              <a:lnSpc>
                <a:spcPct val="150000"/>
              </a:lnSpc>
              <a:spcBef>
                <a:spcPts val="0"/>
              </a:spcBef>
              <a:spcAft>
                <a:spcPts val="0"/>
              </a:spcAft>
              <a:defRPr/>
            </a:pPr>
            <a:r>
              <a:rPr lang="zh-CN" altLang="en-US" sz="2000" b="1" kern="0" dirty="0">
                <a:solidFill>
                  <a:srgbClr val="D02942"/>
                </a:solidFill>
                <a:latin typeface="微软雅黑" panose="020B0503020204020204" charset="-122"/>
                <a:ea typeface="微软雅黑" panose="020B0503020204020204" charset="-122"/>
              </a:rPr>
              <a:t>理解课文的主要内容，梳理文章的思路。</a:t>
            </a:r>
          </a:p>
          <a:p>
            <a:pPr fontAlgn="auto">
              <a:lnSpc>
                <a:spcPct val="150000"/>
              </a:lnSpc>
              <a:spcBef>
                <a:spcPts val="0"/>
              </a:spcBef>
              <a:spcAft>
                <a:spcPts val="0"/>
              </a:spcAft>
              <a:defRPr/>
            </a:pPr>
            <a:endParaRPr lang="en-US" altLang="zh-CN" sz="2000" b="1" kern="0" dirty="0">
              <a:solidFill>
                <a:srgbClr val="D02942"/>
              </a:solidFill>
              <a:latin typeface="微软雅黑" panose="020B0503020204020204" charset="-122"/>
              <a:ea typeface="微软雅黑" panose="020B0503020204020204" charset="-122"/>
            </a:endParaRPr>
          </a:p>
          <a:p>
            <a:pPr fontAlgn="auto">
              <a:lnSpc>
                <a:spcPct val="150000"/>
              </a:lnSpc>
              <a:spcBef>
                <a:spcPts val="0"/>
              </a:spcBef>
              <a:spcAft>
                <a:spcPts val="0"/>
              </a:spcAft>
              <a:defRPr/>
            </a:pPr>
            <a:r>
              <a:rPr lang="zh-CN" altLang="en-US" sz="2000" b="1" kern="0" dirty="0">
                <a:solidFill>
                  <a:srgbClr val="D02942"/>
                </a:solidFill>
                <a:latin typeface="微软雅黑" panose="020B0503020204020204" charset="-122"/>
                <a:ea typeface="微软雅黑" panose="020B0503020204020204" charset="-122"/>
              </a:rPr>
              <a:t>了解作者及文章写作背景，理解诸葛亮提出三项建议的原因。</a:t>
            </a:r>
          </a:p>
          <a:p>
            <a:pPr fontAlgn="auto">
              <a:lnSpc>
                <a:spcPct val="150000"/>
              </a:lnSpc>
              <a:spcBef>
                <a:spcPts val="0"/>
              </a:spcBef>
              <a:spcAft>
                <a:spcPts val="0"/>
              </a:spcAft>
              <a:defRPr/>
            </a:pPr>
            <a:r>
              <a:rPr lang="zh-CN" altLang="en-US" sz="2000" b="1" kern="0" dirty="0">
                <a:solidFill>
                  <a:srgbClr val="D02942"/>
                </a:solidFill>
                <a:latin typeface="微软雅黑" panose="020B0503020204020204" charset="-122"/>
                <a:ea typeface="微软雅黑" panose="020B0503020204020204" charset="-122"/>
              </a:rPr>
              <a:t>感受诸葛亮感恩图报，鞠躬尽瘁，死而后已的特点。</a:t>
            </a:r>
          </a:p>
        </p:txBody>
      </p:sp>
      <p:sp>
        <p:nvSpPr>
          <p:cNvPr id="41" name="任意多边形 40"/>
          <p:cNvSpPr/>
          <p:nvPr>
            <p:custDataLst>
              <p:tags r:id="rId3"/>
            </p:custDataLst>
          </p:nvPr>
        </p:nvSpPr>
        <p:spPr>
          <a:xfrm>
            <a:off x="1530350" y="1801813"/>
            <a:ext cx="560388" cy="649287"/>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00B0F0"/>
          </a:solidFill>
          <a:ln w="12700" cap="flat" cmpd="sng" algn="ctr">
            <a:noFill/>
            <a:prstDash val="solid"/>
            <a:miter lim="800000"/>
          </a:ln>
          <a:effectLst/>
        </p:spPr>
        <p:txBody>
          <a:bodyPr anchor="ctr"/>
          <a:lstStyle/>
          <a:p>
            <a:pPr algn="ctr" fontAlgn="auto">
              <a:spcBef>
                <a:spcPts val="0"/>
              </a:spcBef>
              <a:spcAft>
                <a:spcPts val="0"/>
              </a:spcAft>
              <a:defRPr/>
            </a:pPr>
            <a:r>
              <a:rPr lang="en-US" altLang="zh-CN" sz="3200" kern="0" dirty="0">
                <a:solidFill>
                  <a:srgbClr val="FFFFFF"/>
                </a:solidFill>
                <a:latin typeface="Times New Roman" panose="02020603050405020304"/>
                <a:ea typeface="幼圆" panose="02010509060101010101" charset="-122"/>
              </a:rPr>
              <a:t>1</a:t>
            </a:r>
            <a:endParaRPr lang="zh-CN" altLang="en-US" sz="3200" kern="0" dirty="0">
              <a:solidFill>
                <a:srgbClr val="FFFFFF"/>
              </a:solidFill>
              <a:latin typeface="Times New Roman" panose="02020603050405020304"/>
              <a:ea typeface="幼圆" panose="02010509060101010101" charset="-122"/>
            </a:endParaRPr>
          </a:p>
        </p:txBody>
      </p:sp>
      <p:sp>
        <p:nvSpPr>
          <p:cNvPr id="42" name="任意多边形 41"/>
          <p:cNvSpPr/>
          <p:nvPr>
            <p:custDataLst>
              <p:tags r:id="rId4"/>
            </p:custDataLst>
          </p:nvPr>
        </p:nvSpPr>
        <p:spPr>
          <a:xfrm>
            <a:off x="1530350" y="2676525"/>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00B0F0"/>
          </a:solidFill>
          <a:ln w="12700" cap="flat" cmpd="sng" algn="ctr">
            <a:noFill/>
            <a:prstDash val="solid"/>
            <a:miter lim="800000"/>
          </a:ln>
          <a:effectLst/>
        </p:spPr>
        <p:txBody>
          <a:bodyPr anchor="ctr"/>
          <a:lstStyle/>
          <a:p>
            <a:pPr algn="ctr" fontAlgn="auto">
              <a:spcBef>
                <a:spcPts val="0"/>
              </a:spcBef>
              <a:spcAft>
                <a:spcPts val="0"/>
              </a:spcAft>
              <a:defRPr/>
            </a:pPr>
            <a:r>
              <a:rPr lang="en-US" altLang="zh-CN" sz="3200" kern="0" dirty="0">
                <a:solidFill>
                  <a:srgbClr val="FFFFFF"/>
                </a:solidFill>
                <a:latin typeface="Times New Roman" panose="02020603050405020304"/>
                <a:ea typeface="幼圆" panose="02010509060101010101" charset="-122"/>
              </a:rPr>
              <a:t>2</a:t>
            </a:r>
            <a:endParaRPr lang="zh-CN" altLang="en-US" sz="3200" kern="0" dirty="0">
              <a:solidFill>
                <a:srgbClr val="FFFFFF"/>
              </a:solidFill>
              <a:latin typeface="Times New Roman" panose="02020603050405020304"/>
              <a:ea typeface="幼圆" panose="02010509060101010101" charset="-122"/>
            </a:endParaRPr>
          </a:p>
        </p:txBody>
      </p:sp>
      <p:sp>
        <p:nvSpPr>
          <p:cNvPr id="43" name="任意多边形 42"/>
          <p:cNvSpPr/>
          <p:nvPr>
            <p:custDataLst>
              <p:tags r:id="rId5"/>
            </p:custDataLst>
          </p:nvPr>
        </p:nvSpPr>
        <p:spPr>
          <a:xfrm>
            <a:off x="1530350" y="3625850"/>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00B0F0"/>
          </a:solidFill>
          <a:ln w="12700" cap="flat" cmpd="sng" algn="ctr">
            <a:noFill/>
            <a:prstDash val="solid"/>
            <a:miter lim="800000"/>
          </a:ln>
          <a:effectLst/>
        </p:spPr>
        <p:txBody>
          <a:bodyPr anchor="ctr"/>
          <a:lstStyle/>
          <a:p>
            <a:pPr algn="ctr" fontAlgn="auto">
              <a:spcBef>
                <a:spcPts val="0"/>
              </a:spcBef>
              <a:spcAft>
                <a:spcPts val="0"/>
              </a:spcAft>
              <a:defRPr/>
            </a:pPr>
            <a:r>
              <a:rPr lang="en-US" altLang="zh-CN" sz="3200" kern="0" dirty="0">
                <a:solidFill>
                  <a:srgbClr val="FFFFFF"/>
                </a:solidFill>
                <a:latin typeface="Times New Roman" panose="02020603050405020304"/>
                <a:ea typeface="幼圆" panose="02010509060101010101" charset="-122"/>
              </a:rPr>
              <a:t>3</a:t>
            </a:r>
            <a:endParaRPr lang="zh-CN" altLang="en-US" sz="3200" kern="0" dirty="0">
              <a:solidFill>
                <a:srgbClr val="FFFFFF"/>
              </a:solidFill>
              <a:latin typeface="Times New Roman" panose="02020603050405020304"/>
              <a:ea typeface="幼圆" panose="02010509060101010101" charset="-122"/>
            </a:endParaRPr>
          </a:p>
        </p:txBody>
      </p:sp>
      <p:sp>
        <p:nvSpPr>
          <p:cNvPr id="20" name="任意多边形 19"/>
          <p:cNvSpPr/>
          <p:nvPr>
            <p:custDataLst>
              <p:tags r:id="rId6"/>
            </p:custDataLst>
          </p:nvPr>
        </p:nvSpPr>
        <p:spPr>
          <a:xfrm>
            <a:off x="1531938" y="4552950"/>
            <a:ext cx="560387"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00B0F0"/>
          </a:solidFill>
          <a:ln w="12700" cap="flat" cmpd="sng" algn="ctr">
            <a:noFill/>
            <a:prstDash val="solid"/>
            <a:miter lim="800000"/>
          </a:ln>
          <a:effectLst/>
        </p:spPr>
        <p:txBody>
          <a:bodyPr anchor="ctr"/>
          <a:lstStyle/>
          <a:p>
            <a:pPr algn="ctr" fontAlgn="auto">
              <a:spcBef>
                <a:spcPts val="0"/>
              </a:spcBef>
              <a:spcAft>
                <a:spcPts val="0"/>
              </a:spcAft>
              <a:defRPr/>
            </a:pPr>
            <a:r>
              <a:rPr lang="en-US" altLang="zh-CN" sz="3200" kern="0" dirty="0">
                <a:solidFill>
                  <a:srgbClr val="FFFFFF"/>
                </a:solidFill>
                <a:latin typeface="Times New Roman" panose="02020603050405020304"/>
                <a:ea typeface="幼圆" panose="02010509060101010101" charset="-122"/>
              </a:rPr>
              <a:t>4</a:t>
            </a:r>
            <a:endParaRPr lang="zh-CN" altLang="en-US" sz="3200" kern="0" dirty="0">
              <a:solidFill>
                <a:srgbClr val="FFFFFF"/>
              </a:solidFill>
              <a:latin typeface="Times New Roman" panose="02020603050405020304"/>
              <a:ea typeface="幼圆" panose="02010509060101010101"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403475" y="1546225"/>
            <a:ext cx="5103813" cy="646113"/>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诸葛亮为什么会跟随刘备奔走效劳？</a:t>
            </a:r>
          </a:p>
        </p:txBody>
      </p:sp>
      <p:pic>
        <p:nvPicPr>
          <p:cNvPr id="54274"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1162050" y="3133725"/>
            <a:ext cx="4840288" cy="1939925"/>
          </a:xfrm>
          <a:prstGeom prst="rect">
            <a:avLst/>
          </a:prstGeom>
          <a:noFill/>
          <a:ln>
            <a:solidFill>
              <a:srgbClr val="609801"/>
            </a:solidFill>
          </a:ln>
          <a:extLst>
            <a:ext uri="{909E8E84-426E-40DD-AFC4-6F175D3DCCD1}"/>
          </a:extLst>
        </p:spPr>
        <p:txBody>
          <a:bodyPr>
            <a:spAutoFit/>
          </a:bodyPr>
          <a:lstStyle/>
          <a:p>
            <a:pPr indent="457200" algn="just"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“先帝不以臣卑鄙，猥自枉屈，三顾臣于草庐之中，咨臣以当世之事，由是感激，遂许先帝以驱驰。”</a:t>
            </a:r>
            <a:r>
              <a:rPr lang="zh-CN" altLang="en-US" sz="2000" b="1" kern="0" dirty="0">
                <a:solidFill>
                  <a:srgbClr val="0C03BD"/>
                </a:solidFill>
                <a:latin typeface="微软雅黑" panose="020B0503020204020204" charset="-122"/>
                <a:ea typeface="微软雅黑" panose="020B0503020204020204" charset="-122"/>
                <a:cs typeface="Arial" panose="020B0604020202020204" pitchFamily="34" charset="0"/>
              </a:rPr>
              <a:t>可以看出诸葛亮的感恩图报之心。</a:t>
            </a: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1</a:t>
            </a:r>
            <a:endParaRPr lang="zh-CN" altLang="en-US" sz="3200" dirty="0"/>
          </a:p>
        </p:txBody>
      </p:sp>
      <p:pic>
        <p:nvPicPr>
          <p:cNvPr id="54278" name="Picture 4" descr="http://www.lswmw.gov.cn/data/upload/20130722/13744582775933.jpg"/>
          <p:cNvPicPr>
            <a:picLocks noChangeAspect="1" noChangeArrowheads="1"/>
          </p:cNvPicPr>
          <p:nvPr/>
        </p:nvPicPr>
        <p:blipFill>
          <a:blip r:embed="rId3"/>
          <a:srcRect l="9143" t="11546" r="25714" b="5978"/>
          <a:stretch>
            <a:fillRect/>
          </a:stretch>
        </p:blipFill>
        <p:spPr bwMode="auto">
          <a:xfrm>
            <a:off x="6423025" y="3376613"/>
            <a:ext cx="1881188" cy="165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云形标注 29"/>
          <p:cNvSpPr/>
          <p:nvPr/>
        </p:nvSpPr>
        <p:spPr>
          <a:xfrm>
            <a:off x="1130300" y="2871788"/>
            <a:ext cx="6540500" cy="3001962"/>
          </a:xfrm>
          <a:prstGeom prst="cloudCallout">
            <a:avLst>
              <a:gd name="adj1" fmla="val -42379"/>
              <a:gd name="adj2" fmla="val -5183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矩形 15"/>
          <p:cNvSpPr/>
          <p:nvPr/>
        </p:nvSpPr>
        <p:spPr>
          <a:xfrm>
            <a:off x="2403475" y="1546225"/>
            <a:ext cx="3859213" cy="646113"/>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诸葛亮为什么夙夜忧叹呢？</a:t>
            </a:r>
          </a:p>
        </p:txBody>
      </p:sp>
      <p:pic>
        <p:nvPicPr>
          <p:cNvPr id="55299"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1557338" y="3495675"/>
            <a:ext cx="5873750" cy="1754188"/>
          </a:xfrm>
          <a:prstGeom prst="rect">
            <a:avLst/>
          </a:prstGeom>
          <a:noFill/>
          <a:ln>
            <a:no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因为“先帝知臣谨慎，故临崩寄臣以大事也。”“恐托付不效，以伤先帝之明。”所以受命以来，夙夜忧叹。</a:t>
            </a: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2</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横卷形 34"/>
          <p:cNvSpPr/>
          <p:nvPr/>
        </p:nvSpPr>
        <p:spPr>
          <a:xfrm>
            <a:off x="2908300" y="3367088"/>
            <a:ext cx="4346575" cy="1603375"/>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矩形 15"/>
          <p:cNvSpPr/>
          <p:nvPr/>
        </p:nvSpPr>
        <p:spPr>
          <a:xfrm>
            <a:off x="2822575" y="1976438"/>
            <a:ext cx="5278438" cy="646112"/>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诸葛亮在表中提出了怎样的政治目标？</a:t>
            </a:r>
          </a:p>
        </p:txBody>
      </p:sp>
      <p:pic>
        <p:nvPicPr>
          <p:cNvPr id="56323"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1130300" y="1992313"/>
            <a:ext cx="1503363" cy="700087"/>
          </a:xfrm>
          <a:prstGeom prst="rect">
            <a:avLst/>
          </a:prstGeom>
          <a:noFill/>
          <a:ln w="9525">
            <a:noFill/>
            <a:miter lim="800000"/>
            <a:headEnd/>
            <a:tailEnd/>
          </a:ln>
        </p:spPr>
      </p:pic>
      <p:sp>
        <p:nvSpPr>
          <p:cNvPr id="15" name="椭圆 14"/>
          <p:cNvSpPr/>
          <p:nvPr/>
        </p:nvSpPr>
        <p:spPr>
          <a:xfrm>
            <a:off x="2474913" y="2144713"/>
            <a:ext cx="376237" cy="377825"/>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3</a:t>
            </a:r>
            <a:endParaRPr lang="zh-CN" altLang="en-US" sz="3200" dirty="0"/>
          </a:p>
        </p:txBody>
      </p:sp>
      <p:sp>
        <p:nvSpPr>
          <p:cNvPr id="34" name="矩形 33"/>
          <p:cNvSpPr/>
          <p:nvPr/>
        </p:nvSpPr>
        <p:spPr>
          <a:xfrm>
            <a:off x="3692525" y="3846513"/>
            <a:ext cx="3098800" cy="644525"/>
          </a:xfrm>
          <a:prstGeom prst="rect">
            <a:avLst/>
          </a:prstGeom>
          <a:noFill/>
          <a:ln>
            <a:noFill/>
          </a:ln>
          <a:extLst>
            <a:ext uri="{909E8E84-426E-40DD-AFC4-6F175D3DCCD1}"/>
          </a:extLst>
        </p:spPr>
        <p:txBody>
          <a:bodyPr>
            <a:spAutoFit/>
          </a:bodyPr>
          <a:lstStyle/>
          <a:p>
            <a:pPr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兴复汉室，还于旧都。</a:t>
            </a:r>
            <a:endPar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linds(horizont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403475" y="1546225"/>
            <a:ext cx="5761038" cy="1198563"/>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为了达到提出的政治目标，诸葛亮已经做出了哪些努力？还想如何做？</a:t>
            </a:r>
          </a:p>
        </p:txBody>
      </p:sp>
      <p:pic>
        <p:nvPicPr>
          <p:cNvPr id="57346"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2482850" y="3741738"/>
            <a:ext cx="5232400" cy="644525"/>
          </a:xfrm>
          <a:prstGeom prst="rect">
            <a:avLst/>
          </a:prstGeom>
          <a:noFill/>
          <a:ln>
            <a:solidFill>
              <a:schemeClr val="accent6">
                <a:lumMod val="50000"/>
              </a:schemeClr>
            </a:solidFill>
          </a:ln>
          <a:extLst>
            <a:ext uri="{909E8E84-426E-40DD-AFC4-6F175D3DCCD1}"/>
          </a:extLst>
        </p:spPr>
        <p:txBody>
          <a:bodyPr>
            <a:spAutoFit/>
          </a:bodyPr>
          <a:lstStyle/>
          <a:p>
            <a:pPr fontAlgn="auto">
              <a:lnSpc>
                <a:spcPct val="150000"/>
              </a:lnSpc>
              <a:spcBef>
                <a:spcPts val="0"/>
              </a:spcBef>
              <a:spcAft>
                <a:spcPts val="0"/>
              </a:spcAft>
              <a:defRPr/>
            </a:pP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诸葛亮已经平定南方，还想北定中原。</a:t>
            </a:r>
            <a:endPar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4</a:t>
            </a:r>
            <a:endParaRPr lang="zh-CN" altLang="en-US" sz="3200" dirty="0"/>
          </a:p>
        </p:txBody>
      </p:sp>
      <p:pic>
        <p:nvPicPr>
          <p:cNvPr id="34" name="Picture 2" descr="http://c.hiphotos.baidu.com/zhidao/wh%3D450%2C600/sign=8f765746d9c8a786be7f420a5239e50b/0df431adcbef7609e15f6e2326dda3cc7cd99e32.jpg"/>
          <p:cNvPicPr>
            <a:picLocks noChangeAspect="1" noChangeArrowheads="1"/>
          </p:cNvPicPr>
          <p:nvPr/>
        </p:nvPicPr>
        <p:blipFill>
          <a:blip r:embed="rId3" cstate="print"/>
          <a:srcRect/>
          <a:stretch>
            <a:fillRect/>
          </a:stretch>
        </p:blipFill>
        <p:spPr bwMode="auto">
          <a:xfrm>
            <a:off x="688491" y="3377901"/>
            <a:ext cx="1311274" cy="15866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2403475" y="1546225"/>
            <a:ext cx="5591175" cy="1200150"/>
          </a:xfrm>
          <a:prstGeom prst="rect">
            <a:avLst/>
          </a:prstGeom>
        </p:spPr>
        <p:txBody>
          <a:bodyPr>
            <a:spAutoFit/>
          </a:bodyPr>
          <a:lstStyle/>
          <a:p>
            <a:pPr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从“此臣所以报先帝而忠陛下之职分也”一句可以看出诸葛亮怎样的情感？</a:t>
            </a:r>
          </a:p>
        </p:txBody>
      </p:sp>
      <p:pic>
        <p:nvPicPr>
          <p:cNvPr id="58370" name="Picture 16" descr="https://ss1.bdstatic.com/70cFvXSh_Q1YnxGkpoWK1HF6hhy/it/u=179073987,665511718&amp;fm=23&amp;gp=0.jpg"/>
          <p:cNvPicPr>
            <a:picLocks noChangeAspect="1" noChangeArrowheads="1"/>
          </p:cNvPicPr>
          <p:nvPr/>
        </p:nvPicPr>
        <p:blipFill>
          <a:blip r:embed="rId2">
            <a:clrChange>
              <a:clrFrom>
                <a:srgbClr val="FFFFFF"/>
              </a:clrFrom>
              <a:clrTo>
                <a:srgbClr val="FFFFFF">
                  <a:alpha val="0"/>
                </a:srgbClr>
              </a:clrTo>
            </a:clrChange>
          </a:blip>
          <a:srcRect l="2657" t="5040" r="3011" b="11801"/>
          <a:stretch>
            <a:fillRect/>
          </a:stretch>
        </p:blipFill>
        <p:spPr bwMode="auto">
          <a:xfrm>
            <a:off x="601663" y="1616075"/>
            <a:ext cx="1504950" cy="698500"/>
          </a:xfrm>
          <a:prstGeom prst="rect">
            <a:avLst/>
          </a:prstGeom>
          <a:noFill/>
          <a:ln w="9525">
            <a:noFill/>
            <a:miter lim="800000"/>
            <a:headEnd/>
            <a:tailEnd/>
          </a:ln>
        </p:spPr>
      </p:pic>
      <p:sp>
        <p:nvSpPr>
          <p:cNvPr id="13" name="矩形 12"/>
          <p:cNvSpPr/>
          <p:nvPr/>
        </p:nvSpPr>
        <p:spPr>
          <a:xfrm>
            <a:off x="776288" y="3446463"/>
            <a:ext cx="5162550" cy="1752600"/>
          </a:xfrm>
          <a:prstGeom prst="rect">
            <a:avLst/>
          </a:prstGeom>
          <a:noFill/>
          <a:ln>
            <a:noFill/>
          </a:ln>
          <a:extLst>
            <a:ext uri="{909E8E84-426E-40DD-AFC4-6F175D3DCCD1}"/>
          </a:extLst>
        </p:spPr>
        <p:txBody>
          <a:bodyPr>
            <a:spAutoFit/>
          </a:bodyPr>
          <a:lstStyle/>
          <a:p>
            <a:pPr indent="457200" algn="just" fontAlgn="auto">
              <a:lnSpc>
                <a:spcPct val="150000"/>
              </a:lnSpc>
              <a:spcBef>
                <a:spcPts val="0"/>
              </a:spcBef>
              <a:spcAft>
                <a:spcPts val="0"/>
              </a:spcAft>
              <a:defRPr/>
            </a:pPr>
            <a:r>
              <a:rPr lang="en-US" altLang="zh-CN" sz="2400" b="1" kern="0" dirty="0">
                <a:solidFill>
                  <a:srgbClr val="C00000"/>
                </a:solidFill>
                <a:latin typeface="微软雅黑" panose="020B0503020204020204" charset="-122"/>
                <a:ea typeface="微软雅黑" panose="020B0503020204020204" charset="-122"/>
                <a:cs typeface="Arial" panose="020B0604020202020204" pitchFamily="34" charset="0"/>
              </a:rPr>
              <a:t> </a:t>
            </a:r>
            <a:r>
              <a:rPr lang="zh-CN" altLang="en-US" sz="2400" b="1" kern="0" dirty="0">
                <a:solidFill>
                  <a:srgbClr val="C00000"/>
                </a:solidFill>
                <a:latin typeface="微软雅黑" panose="020B0503020204020204" charset="-122"/>
                <a:ea typeface="微软雅黑" panose="020B0503020204020204" charset="-122"/>
                <a:cs typeface="Arial" panose="020B0604020202020204" pitchFamily="34" charset="0"/>
              </a:rPr>
              <a:t>将自己的所有努力看作报答先帝、忠于后主的职责和本份，表现出诸葛亮报答刘备、尽忠刘禅的忠心和决心。</a:t>
            </a:r>
          </a:p>
        </p:txBody>
      </p:sp>
      <p:sp>
        <p:nvSpPr>
          <p:cNvPr id="15" name="椭圆 14"/>
          <p:cNvSpPr/>
          <p:nvPr/>
        </p:nvSpPr>
        <p:spPr>
          <a:xfrm>
            <a:off x="1947863" y="1725613"/>
            <a:ext cx="376237" cy="3762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3200" dirty="0"/>
              <a:t>5</a:t>
            </a:r>
            <a:endParaRPr lang="zh-CN" altLang="en-US" sz="3200" dirty="0"/>
          </a:p>
        </p:txBody>
      </p:sp>
      <p:pic>
        <p:nvPicPr>
          <p:cNvPr id="31" name="Picture 2" descr="http://img.ph.126.net/E5dqM8MVRw21s2zi29Hp9A==/3693796119374301697.jpg"/>
          <p:cNvPicPr>
            <a:picLocks noChangeAspect="1" noChangeArrowheads="1"/>
          </p:cNvPicPr>
          <p:nvPr/>
        </p:nvPicPr>
        <p:blipFill>
          <a:blip r:embed="rId3" cstate="print"/>
          <a:srcRect/>
          <a:stretch>
            <a:fillRect/>
          </a:stretch>
        </p:blipFill>
        <p:spPr bwMode="auto">
          <a:xfrm>
            <a:off x="6136826" y="3439049"/>
            <a:ext cx="2684446" cy="19523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446213" y="2138363"/>
            <a:ext cx="6213475" cy="2306637"/>
          </a:xfrm>
          <a:prstGeom prst="rect">
            <a:avLst/>
          </a:prstGeom>
        </p:spPr>
        <p:txBody>
          <a:bodyPr>
            <a:spAutoFit/>
          </a:bodyPr>
          <a:lstStyle/>
          <a:p>
            <a:pPr indent="457200" algn="just" fontAlgn="auto">
              <a:lnSpc>
                <a:spcPct val="150000"/>
              </a:lnSpc>
              <a:spcBef>
                <a:spcPts val="0"/>
              </a:spcBef>
              <a:spcAft>
                <a:spcPts val="0"/>
              </a:spcAft>
              <a:defRPr/>
            </a:pPr>
            <a:r>
              <a:rPr lang="en-US" altLang="zh-CN" sz="2400" b="1" kern="0" dirty="0">
                <a:latin typeface="微软雅黑" panose="020B0503020204020204" charset="-122"/>
                <a:ea typeface="微软雅黑" panose="020B0503020204020204" charset="-122"/>
                <a:cs typeface="Arial" panose="020B0604020202020204" pitchFamily="34" charset="0"/>
              </a:rPr>
              <a:t>  </a:t>
            </a:r>
            <a:r>
              <a:rPr lang="zh-CN" altLang="en-US" sz="2400" b="1" kern="0" dirty="0">
                <a:latin typeface="微软雅黑" panose="020B0503020204020204" charset="-122"/>
                <a:ea typeface="微软雅黑" panose="020B0503020204020204" charset="-122"/>
                <a:cs typeface="Arial" panose="020B0604020202020204" pitchFamily="34" charset="0"/>
              </a:rPr>
              <a:t>小结：</a:t>
            </a:r>
            <a:endParaRPr lang="en-US" altLang="zh-CN" sz="2400" b="1" kern="0" dirty="0">
              <a:latin typeface="微软雅黑" panose="020B0503020204020204" charset="-122"/>
              <a:ea typeface="微软雅黑" panose="020B0503020204020204" charset="-122"/>
              <a:cs typeface="Arial" panose="020B0604020202020204" pitchFamily="34" charset="0"/>
            </a:endParaRPr>
          </a:p>
          <a:p>
            <a:pPr indent="457200" algn="just" fontAlgn="auto">
              <a:lnSpc>
                <a:spcPct val="150000"/>
              </a:lnSpc>
              <a:spcBef>
                <a:spcPts val="0"/>
              </a:spcBef>
              <a:spcAft>
                <a:spcPts val="0"/>
              </a:spcAft>
              <a:defRPr/>
            </a:pPr>
            <a:r>
              <a:rPr lang="zh-CN" altLang="en-US" sz="2400" b="1" kern="0" dirty="0">
                <a:latin typeface="微软雅黑" panose="020B0503020204020204" charset="-122"/>
                <a:ea typeface="微软雅黑" panose="020B0503020204020204" charset="-122"/>
                <a:cs typeface="Arial" panose="020B0604020202020204" pitchFamily="34" charset="0"/>
              </a:rPr>
              <a:t>  通过</a:t>
            </a:r>
            <a:r>
              <a:rPr lang="en-US" altLang="zh-CN" sz="2400" b="1" kern="0" dirty="0">
                <a:latin typeface="微软雅黑" panose="020B0503020204020204" charset="-122"/>
                <a:ea typeface="微软雅黑" panose="020B0503020204020204" charset="-122"/>
                <a:cs typeface="Arial" panose="020B0604020202020204" pitchFamily="34" charset="0"/>
              </a:rPr>
              <a:t>《</a:t>
            </a:r>
            <a:r>
              <a:rPr lang="zh-CN" altLang="en-US" sz="2400" b="1" kern="0" dirty="0">
                <a:latin typeface="微软雅黑" panose="020B0503020204020204" charset="-122"/>
                <a:ea typeface="微软雅黑" panose="020B0503020204020204" charset="-122"/>
                <a:cs typeface="Arial" panose="020B0604020202020204" pitchFamily="34" charset="0"/>
              </a:rPr>
              <a:t>出师表</a:t>
            </a:r>
            <a:r>
              <a:rPr lang="en-US" altLang="zh-CN" sz="2400" b="1" kern="0" dirty="0">
                <a:latin typeface="微软雅黑" panose="020B0503020204020204" charset="-122"/>
                <a:ea typeface="微软雅黑" panose="020B0503020204020204" charset="-122"/>
                <a:cs typeface="Arial" panose="020B0604020202020204" pitchFamily="34" charset="0"/>
              </a:rPr>
              <a:t>》</a:t>
            </a:r>
            <a:r>
              <a:rPr lang="zh-CN" altLang="en-US" sz="2400" b="1" kern="0" dirty="0">
                <a:latin typeface="微软雅黑" panose="020B0503020204020204" charset="-122"/>
                <a:ea typeface="微软雅黑" panose="020B0503020204020204" charset="-122"/>
                <a:cs typeface="Arial" panose="020B0604020202020204" pitchFamily="34" charset="0"/>
              </a:rPr>
              <a:t>，我们看到了一个忠君爱国、知恩图报、无私奉献、鞠躬尽瘁、死而后已的诸葛亮。</a:t>
            </a:r>
          </a:p>
        </p:txBody>
      </p:sp>
      <p:pic>
        <p:nvPicPr>
          <p:cNvPr id="29" name="Picture 2" descr="http://www.qiwen8.com/uploads/150310/1_083734_1.jpg"/>
          <p:cNvPicPr>
            <a:picLocks noChangeAspect="1" noChangeArrowheads="1"/>
          </p:cNvPicPr>
          <p:nvPr/>
        </p:nvPicPr>
        <p:blipFill>
          <a:blip r:embed="rId2" cstate="print"/>
          <a:srcRect l="34681" r="1394" b="17971"/>
          <a:stretch>
            <a:fillRect/>
          </a:stretch>
        </p:blipFill>
        <p:spPr bwMode="auto">
          <a:xfrm>
            <a:off x="5443369" y="4139594"/>
            <a:ext cx="2076226" cy="199286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a:spLocks noChangeArrowheads="1"/>
          </p:cNvSpPr>
          <p:nvPr/>
        </p:nvSpPr>
        <p:spPr bwMode="auto">
          <a:xfrm>
            <a:off x="1612900" y="1925638"/>
            <a:ext cx="5440363" cy="2400300"/>
          </a:xfrm>
          <a:prstGeom prst="rect">
            <a:avLst/>
          </a:prstGeom>
          <a:noFill/>
          <a:ln w="9525">
            <a:noFill/>
            <a:miter lim="800000"/>
            <a:headEnd/>
            <a:tailEnd/>
          </a:ln>
        </p:spPr>
        <p:txBody>
          <a:bodyPr>
            <a:spAutoFit/>
          </a:bodyPr>
          <a:lstStyle/>
          <a:p>
            <a:pPr algn="just">
              <a:lnSpc>
                <a:spcPct val="150000"/>
              </a:lnSpc>
            </a:pPr>
            <a:r>
              <a:rPr lang="en-US" altLang="zh-CN" sz="2000" b="1">
                <a:latin typeface="微软雅黑" pitchFamily="34" charset="-122"/>
                <a:ea typeface="微软雅黑" pitchFamily="34" charset="-122"/>
              </a:rPr>
              <a:t>1</a:t>
            </a:r>
            <a:r>
              <a:rPr lang="zh-CN" altLang="en-US" sz="2000" b="1">
                <a:latin typeface="微软雅黑" pitchFamily="34" charset="-122"/>
                <a:ea typeface="微软雅黑" pitchFamily="34" charset="-122"/>
              </a:rPr>
              <a:t>、对下列加蓝词的解释，正确的一项是（    ）</a:t>
            </a:r>
          </a:p>
          <a:p>
            <a:pPr algn="just">
              <a:lnSpc>
                <a:spcPct val="150000"/>
              </a:lnSpc>
            </a:pPr>
            <a:r>
              <a:rPr lang="en-US" altLang="zh-CN" sz="2000" b="1">
                <a:latin typeface="微软雅黑" pitchFamily="34" charset="-122"/>
                <a:ea typeface="微软雅黑" pitchFamily="34" charset="-122"/>
              </a:rPr>
              <a:t>A</a:t>
            </a:r>
            <a:r>
              <a:rPr lang="zh-CN" altLang="en-US" sz="2000" b="1">
                <a:latin typeface="微软雅黑" pitchFamily="34" charset="-122"/>
                <a:ea typeface="微软雅黑" pitchFamily="34" charset="-122"/>
              </a:rPr>
              <a:t>．诚宜</a:t>
            </a:r>
            <a:r>
              <a:rPr lang="zh-CN" altLang="en-US" sz="2000" b="1">
                <a:solidFill>
                  <a:srgbClr val="0C03BD"/>
                </a:solidFill>
                <a:latin typeface="微软雅黑" pitchFamily="34" charset="-122"/>
                <a:ea typeface="微软雅黑" pitchFamily="34" charset="-122"/>
              </a:rPr>
              <a:t>开张</a:t>
            </a:r>
            <a:r>
              <a:rPr lang="zh-CN" altLang="en-US" sz="2000" b="1">
                <a:latin typeface="微软雅黑" pitchFamily="34" charset="-122"/>
                <a:ea typeface="微软雅黑" pitchFamily="34" charset="-122"/>
              </a:rPr>
              <a:t>圣听（扩大）</a:t>
            </a:r>
          </a:p>
          <a:p>
            <a:pPr algn="just">
              <a:lnSpc>
                <a:spcPct val="150000"/>
              </a:lnSpc>
            </a:pPr>
            <a:r>
              <a:rPr lang="en-US" altLang="zh-CN" sz="2000" b="1">
                <a:latin typeface="微软雅黑" pitchFamily="34" charset="-122"/>
                <a:ea typeface="微软雅黑" pitchFamily="34" charset="-122"/>
              </a:rPr>
              <a:t>B</a:t>
            </a:r>
            <a:r>
              <a:rPr lang="zh-CN" altLang="en-US" sz="2000" b="1">
                <a:latin typeface="微软雅黑" pitchFamily="34" charset="-122"/>
                <a:ea typeface="微软雅黑" pitchFamily="34" charset="-122"/>
              </a:rPr>
              <a:t>．叹息</a:t>
            </a:r>
            <a:r>
              <a:rPr lang="zh-CN" altLang="en-US" sz="2000" b="1">
                <a:solidFill>
                  <a:srgbClr val="0C03BD"/>
                </a:solidFill>
                <a:latin typeface="微软雅黑" pitchFamily="34" charset="-122"/>
                <a:ea typeface="微软雅黑" pitchFamily="34" charset="-122"/>
              </a:rPr>
              <a:t>痛恨</a:t>
            </a:r>
            <a:r>
              <a:rPr lang="zh-CN" altLang="en-US" sz="2000" b="1">
                <a:latin typeface="微软雅黑" pitchFamily="34" charset="-122"/>
                <a:ea typeface="微软雅黑" pitchFamily="34" charset="-122"/>
              </a:rPr>
              <a:t>于桓、灵也（仇恨）</a:t>
            </a:r>
          </a:p>
          <a:p>
            <a:pPr algn="just">
              <a:lnSpc>
                <a:spcPct val="150000"/>
              </a:lnSpc>
            </a:pPr>
            <a:r>
              <a:rPr lang="en-US" altLang="zh-CN" sz="2000" b="1">
                <a:latin typeface="微软雅黑" pitchFamily="34" charset="-122"/>
                <a:ea typeface="微软雅黑" pitchFamily="34" charset="-122"/>
              </a:rPr>
              <a:t>C</a:t>
            </a:r>
            <a:r>
              <a:rPr lang="zh-CN" altLang="en-US" sz="2000" b="1">
                <a:latin typeface="微软雅黑" pitchFamily="34" charset="-122"/>
                <a:ea typeface="微软雅黑" pitchFamily="34" charset="-122"/>
              </a:rPr>
              <a:t>．先帝不以臣</a:t>
            </a:r>
            <a:r>
              <a:rPr lang="zh-CN" altLang="en-US" sz="2000" b="1">
                <a:solidFill>
                  <a:srgbClr val="0C03BD"/>
                </a:solidFill>
                <a:latin typeface="微软雅黑" pitchFamily="34" charset="-122"/>
                <a:ea typeface="微软雅黑" pitchFamily="34" charset="-122"/>
              </a:rPr>
              <a:t>卑鄙</a:t>
            </a:r>
            <a:r>
              <a:rPr lang="zh-CN" altLang="en-US" sz="2000" b="1">
                <a:latin typeface="微软雅黑" pitchFamily="34" charset="-122"/>
                <a:ea typeface="微软雅黑" pitchFamily="34" charset="-122"/>
              </a:rPr>
              <a:t>（道德低下）</a:t>
            </a:r>
          </a:p>
          <a:p>
            <a:pPr algn="just">
              <a:lnSpc>
                <a:spcPct val="150000"/>
              </a:lnSpc>
            </a:pPr>
            <a:r>
              <a:rPr lang="en-US" altLang="zh-CN" sz="2000" b="1">
                <a:latin typeface="微软雅黑" pitchFamily="34" charset="-122"/>
                <a:ea typeface="微软雅黑" pitchFamily="34" charset="-122"/>
              </a:rPr>
              <a:t>D</a:t>
            </a:r>
            <a:r>
              <a:rPr lang="zh-CN" altLang="en-US" sz="2000" b="1">
                <a:latin typeface="微软雅黑" pitchFamily="34" charset="-122"/>
                <a:ea typeface="微软雅黑" pitchFamily="34" charset="-122"/>
              </a:rPr>
              <a:t>．谓为</a:t>
            </a:r>
            <a:r>
              <a:rPr lang="zh-CN" altLang="en-US" sz="2000" b="1">
                <a:solidFill>
                  <a:srgbClr val="0C03BD"/>
                </a:solidFill>
                <a:latin typeface="微软雅黑" pitchFamily="34" charset="-122"/>
                <a:ea typeface="微软雅黑" pitchFamily="34" charset="-122"/>
              </a:rPr>
              <a:t>信</a:t>
            </a:r>
            <a:r>
              <a:rPr lang="zh-CN" altLang="en-US" sz="2000" b="1">
                <a:latin typeface="微软雅黑" pitchFamily="34" charset="-122"/>
                <a:ea typeface="微软雅黑" pitchFamily="34" charset="-122"/>
              </a:rPr>
              <a:t>然（动词，“是”）</a:t>
            </a:r>
          </a:p>
        </p:txBody>
      </p:sp>
      <p:sp>
        <p:nvSpPr>
          <p:cNvPr id="18" name="矩形 17"/>
          <p:cNvSpPr/>
          <p:nvPr/>
        </p:nvSpPr>
        <p:spPr>
          <a:xfrm>
            <a:off x="6402388" y="1925638"/>
            <a:ext cx="363537" cy="554037"/>
          </a:xfrm>
          <a:prstGeom prst="rect">
            <a:avLst/>
          </a:prstGeom>
        </p:spPr>
        <p:txBody>
          <a:bodyPr>
            <a:spAutoFit/>
          </a:bodyPr>
          <a:lstStyle/>
          <a:p>
            <a:pPr fontAlgn="auto">
              <a:lnSpc>
                <a:spcPct val="150000"/>
              </a:lnSpc>
              <a:spcBef>
                <a:spcPts val="0"/>
              </a:spcBef>
              <a:spcAft>
                <a:spcPts val="0"/>
              </a:spcAft>
              <a:defRPr/>
            </a:pP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A</a:t>
            </a:r>
            <a:endPar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pic>
        <p:nvPicPr>
          <p:cNvPr id="60420" name="图片 14"/>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612775" y="1836738"/>
            <a:ext cx="925513" cy="1312862"/>
          </a:xfrm>
          <a:prstGeom prst="rect">
            <a:avLst/>
          </a:prstGeom>
          <a:noFill/>
          <a:ln w="9525">
            <a:noFill/>
            <a:miter lim="800000"/>
            <a:headEnd/>
            <a:tailEnd/>
          </a:ln>
        </p:spPr>
      </p:pic>
      <p:pic>
        <p:nvPicPr>
          <p:cNvPr id="60421" name="Picture 5" descr="http://s3.sinaimg.cn/mw690/b0095d86gd854ccbfc4b2&amp;69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15213" y="5124450"/>
            <a:ext cx="1728787" cy="1312863"/>
          </a:xfrm>
          <a:prstGeom prst="rect">
            <a:avLst/>
          </a:prstGeom>
          <a:noFill/>
          <a:ln w="9525">
            <a:noFill/>
            <a:miter lim="800000"/>
            <a:headEnd/>
            <a:tailEnd/>
          </a:ln>
        </p:spPr>
      </p:pic>
      <p:sp>
        <p:nvSpPr>
          <p:cNvPr id="16" name="矩形 15"/>
          <p:cNvSpPr/>
          <p:nvPr/>
        </p:nvSpPr>
        <p:spPr>
          <a:xfrm>
            <a:off x="5562600" y="2847975"/>
            <a:ext cx="2673350" cy="554038"/>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应为“痛惜，遗憾”。</a:t>
            </a:r>
          </a:p>
        </p:txBody>
      </p:sp>
      <p:sp>
        <p:nvSpPr>
          <p:cNvPr id="19" name="矩形 18"/>
          <p:cNvSpPr/>
          <p:nvPr/>
        </p:nvSpPr>
        <p:spPr>
          <a:xfrm>
            <a:off x="5562600" y="3263900"/>
            <a:ext cx="1379538" cy="552450"/>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出身低微。</a:t>
            </a:r>
          </a:p>
        </p:txBody>
      </p:sp>
      <p:sp>
        <p:nvSpPr>
          <p:cNvPr id="22" name="矩形 21"/>
          <p:cNvSpPr/>
          <p:nvPr/>
        </p:nvSpPr>
        <p:spPr>
          <a:xfrm>
            <a:off x="5562600" y="3771900"/>
            <a:ext cx="835025" cy="552450"/>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确实。</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amond(in)">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diamond(in)">
                                      <p:cBhvr>
                                        <p:cTn id="22" dur="2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diamond(in)">
                                      <p:cBhvr>
                                        <p:cTn id="2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6" grpId="0"/>
      <p:bldP spid="19" grpId="0"/>
      <p:bldP spid="2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a:spLocks noChangeArrowheads="1"/>
          </p:cNvSpPr>
          <p:nvPr/>
        </p:nvSpPr>
        <p:spPr bwMode="auto">
          <a:xfrm>
            <a:off x="1612900" y="1979613"/>
            <a:ext cx="5297488" cy="2400300"/>
          </a:xfrm>
          <a:prstGeom prst="rect">
            <a:avLst/>
          </a:prstGeom>
          <a:noFill/>
          <a:ln w="9525">
            <a:noFill/>
            <a:miter lim="800000"/>
            <a:headEnd/>
            <a:tailEnd/>
          </a:ln>
        </p:spPr>
        <p:txBody>
          <a:bodyPr>
            <a:spAutoFit/>
          </a:bodyPr>
          <a:lstStyle/>
          <a:p>
            <a:pPr algn="just">
              <a:lnSpc>
                <a:spcPct val="150000"/>
              </a:lnSpc>
            </a:pPr>
            <a:r>
              <a:rPr lang="en-US" altLang="zh-CN" sz="2000" b="1">
                <a:latin typeface="微软雅黑" pitchFamily="34" charset="-122"/>
                <a:ea typeface="微软雅黑" pitchFamily="34" charset="-122"/>
              </a:rPr>
              <a:t>2</a:t>
            </a:r>
            <a:r>
              <a:rPr lang="zh-CN" altLang="en-US" sz="2000" b="1">
                <a:latin typeface="微软雅黑" pitchFamily="34" charset="-122"/>
                <a:ea typeface="微软雅黑" pitchFamily="34" charset="-122"/>
              </a:rPr>
              <a:t>、下列各句中没有通假字的一项是（      ）</a:t>
            </a:r>
          </a:p>
          <a:p>
            <a:pPr algn="just">
              <a:lnSpc>
                <a:spcPct val="150000"/>
              </a:lnSpc>
            </a:pPr>
            <a:r>
              <a:rPr lang="en-US" altLang="zh-CN" sz="2000" b="1">
                <a:latin typeface="微软雅黑" pitchFamily="34" charset="-122"/>
                <a:ea typeface="微软雅黑" pitchFamily="34" charset="-122"/>
              </a:rPr>
              <a:t>A</a:t>
            </a:r>
            <a:r>
              <a:rPr lang="zh-CN" altLang="en-US" sz="2000" b="1">
                <a:latin typeface="微软雅黑" pitchFamily="34" charset="-122"/>
                <a:ea typeface="微软雅黑" pitchFamily="34" charset="-122"/>
              </a:rPr>
              <a:t>．必能裨补阙漏，有所广益。</a:t>
            </a:r>
          </a:p>
          <a:p>
            <a:pPr algn="just">
              <a:lnSpc>
                <a:spcPct val="150000"/>
              </a:lnSpc>
            </a:pPr>
            <a:r>
              <a:rPr lang="en-US" altLang="zh-CN" sz="2000" b="1">
                <a:latin typeface="微软雅黑" pitchFamily="34" charset="-122"/>
                <a:ea typeface="微软雅黑" pitchFamily="34" charset="-122"/>
              </a:rPr>
              <a:t>B</a:t>
            </a:r>
            <a:r>
              <a:rPr lang="zh-CN" altLang="en-US" sz="2000" b="1">
                <a:latin typeface="微软雅黑" pitchFamily="34" charset="-122"/>
                <a:ea typeface="微软雅黑" pitchFamily="34" charset="-122"/>
              </a:rPr>
              <a:t>．尔来二十有一年矣。</a:t>
            </a:r>
          </a:p>
          <a:p>
            <a:pPr algn="just">
              <a:lnSpc>
                <a:spcPct val="150000"/>
              </a:lnSpc>
            </a:pPr>
            <a:r>
              <a:rPr lang="en-US" altLang="zh-CN" sz="2000" b="1">
                <a:latin typeface="微软雅黑" pitchFamily="34" charset="-122"/>
                <a:ea typeface="微软雅黑" pitchFamily="34" charset="-122"/>
              </a:rPr>
              <a:t>C</a:t>
            </a:r>
            <a:r>
              <a:rPr lang="zh-CN" altLang="en-US" sz="2000" b="1">
                <a:latin typeface="微软雅黑" pitchFamily="34" charset="-122"/>
                <a:ea typeface="微软雅黑" pitchFamily="34" charset="-122"/>
              </a:rPr>
              <a:t>．欲信大义于天下。</a:t>
            </a:r>
          </a:p>
          <a:p>
            <a:pPr algn="just">
              <a:lnSpc>
                <a:spcPct val="150000"/>
              </a:lnSpc>
            </a:pPr>
            <a:r>
              <a:rPr lang="en-US" altLang="zh-CN" sz="2000" b="1">
                <a:latin typeface="微软雅黑" pitchFamily="34" charset="-122"/>
                <a:ea typeface="微软雅黑" pitchFamily="34" charset="-122"/>
              </a:rPr>
              <a:t>D</a:t>
            </a:r>
            <a:r>
              <a:rPr lang="zh-CN" altLang="en-US" sz="2000" b="1">
                <a:latin typeface="微软雅黑" pitchFamily="34" charset="-122"/>
                <a:ea typeface="微软雅黑" pitchFamily="34" charset="-122"/>
              </a:rPr>
              <a:t>．则汉室之隆，可计日而待也。</a:t>
            </a:r>
          </a:p>
        </p:txBody>
      </p:sp>
      <p:sp>
        <p:nvSpPr>
          <p:cNvPr id="18" name="矩形 17"/>
          <p:cNvSpPr/>
          <p:nvPr/>
        </p:nvSpPr>
        <p:spPr>
          <a:xfrm>
            <a:off x="5948363" y="1998663"/>
            <a:ext cx="484187" cy="554037"/>
          </a:xfrm>
          <a:prstGeom prst="rect">
            <a:avLst/>
          </a:prstGeom>
        </p:spPr>
        <p:txBody>
          <a:bodyPr>
            <a:spAutoFit/>
          </a:bodyPr>
          <a:lstStyle/>
          <a:p>
            <a:pPr fontAlgn="auto">
              <a:lnSpc>
                <a:spcPct val="150000"/>
              </a:lnSpc>
              <a:spcBef>
                <a:spcPts val="0"/>
              </a:spcBef>
              <a:spcAft>
                <a:spcPts val="0"/>
              </a:spcAft>
              <a:defRPr/>
            </a:pPr>
            <a:r>
              <a:rPr lang="en-US" altLang="zh-CN" sz="2000" b="1" kern="0" dirty="0">
                <a:solidFill>
                  <a:srgbClr val="C00000"/>
                </a:solidFill>
                <a:latin typeface="微软雅黑" panose="020B0503020204020204" charset="-122"/>
                <a:ea typeface="微软雅黑" panose="020B0503020204020204" charset="-122"/>
                <a:cs typeface="Arial" panose="020B0604020202020204" pitchFamily="34" charset="0"/>
              </a:rPr>
              <a:t>D</a:t>
            </a:r>
            <a:endPar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endParaRPr>
          </a:p>
        </p:txBody>
      </p:sp>
      <p:pic>
        <p:nvPicPr>
          <p:cNvPr id="61444" name="图片 14"/>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569913" y="2052638"/>
            <a:ext cx="925512" cy="1312862"/>
          </a:xfrm>
          <a:prstGeom prst="rect">
            <a:avLst/>
          </a:prstGeom>
          <a:noFill/>
          <a:ln w="9525">
            <a:noFill/>
            <a:miter lim="800000"/>
            <a:headEnd/>
            <a:tailEnd/>
          </a:ln>
        </p:spPr>
      </p:pic>
      <p:pic>
        <p:nvPicPr>
          <p:cNvPr id="61445" name="Picture 5" descr="http://s3.sinaimg.cn/mw690/b0095d86gd854ccbfc4b2&amp;69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67525" y="876300"/>
            <a:ext cx="1727200" cy="1311275"/>
          </a:xfrm>
          <a:prstGeom prst="rect">
            <a:avLst/>
          </a:prstGeom>
          <a:noFill/>
          <a:ln w="9525">
            <a:noFill/>
            <a:miter lim="800000"/>
            <a:headEnd/>
            <a:tailEnd/>
          </a:ln>
        </p:spPr>
      </p:pic>
      <p:sp>
        <p:nvSpPr>
          <p:cNvPr id="16" name="矩形 15"/>
          <p:cNvSpPr/>
          <p:nvPr/>
        </p:nvSpPr>
        <p:spPr>
          <a:xfrm>
            <a:off x="5357813" y="2438400"/>
            <a:ext cx="1903412" cy="500063"/>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“阙”同“缺”</a:t>
            </a:r>
          </a:p>
        </p:txBody>
      </p:sp>
      <p:sp>
        <p:nvSpPr>
          <p:cNvPr id="19" name="矩形 18"/>
          <p:cNvSpPr/>
          <p:nvPr/>
        </p:nvSpPr>
        <p:spPr>
          <a:xfrm>
            <a:off x="5357813" y="2903538"/>
            <a:ext cx="2054225" cy="554037"/>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“有”同“又”</a:t>
            </a:r>
          </a:p>
        </p:txBody>
      </p:sp>
      <p:sp>
        <p:nvSpPr>
          <p:cNvPr id="22" name="矩形 21"/>
          <p:cNvSpPr/>
          <p:nvPr/>
        </p:nvSpPr>
        <p:spPr>
          <a:xfrm>
            <a:off x="5357813" y="3365500"/>
            <a:ext cx="1871662" cy="554038"/>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“信”同“伸”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amond(in)">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diamond(in)">
                                      <p:cBhvr>
                                        <p:cTn id="22" dur="2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diamond(in)">
                                      <p:cBhvr>
                                        <p:cTn id="2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6" grpId="0"/>
      <p:bldP spid="19" grpId="0"/>
      <p:bldP spid="2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a:spLocks noChangeArrowheads="1"/>
          </p:cNvSpPr>
          <p:nvPr/>
        </p:nvSpPr>
        <p:spPr bwMode="auto">
          <a:xfrm>
            <a:off x="1258888" y="1774825"/>
            <a:ext cx="7207250" cy="4708525"/>
          </a:xfrm>
          <a:prstGeom prst="rect">
            <a:avLst/>
          </a:prstGeom>
          <a:noFill/>
          <a:ln w="9525">
            <a:noFill/>
            <a:miter lim="800000"/>
            <a:headEnd/>
            <a:tailEnd/>
          </a:ln>
        </p:spPr>
        <p:txBody>
          <a:bodyPr>
            <a:spAutoFit/>
          </a:bodyPr>
          <a:lstStyle/>
          <a:p>
            <a:pPr algn="just">
              <a:lnSpc>
                <a:spcPct val="150000"/>
              </a:lnSpc>
            </a:pPr>
            <a:r>
              <a:rPr lang="en-US" altLang="zh-CN" sz="2000" b="1">
                <a:latin typeface="微软雅黑" pitchFamily="34" charset="-122"/>
                <a:ea typeface="微软雅黑" pitchFamily="34" charset="-122"/>
              </a:rPr>
              <a:t>3</a:t>
            </a:r>
            <a:r>
              <a:rPr lang="zh-CN" altLang="en-US" sz="2000" b="1">
                <a:latin typeface="微软雅黑" pitchFamily="34" charset="-122"/>
                <a:ea typeface="微软雅黑" pitchFamily="34" charset="-122"/>
              </a:rPr>
              <a:t>、下列对课文的理解正确的一项是（     ）</a:t>
            </a:r>
          </a:p>
          <a:p>
            <a:pPr algn="just">
              <a:lnSpc>
                <a:spcPct val="150000"/>
              </a:lnSpc>
            </a:pPr>
            <a:r>
              <a:rPr lang="en-US" altLang="zh-CN" sz="2000" b="1">
                <a:latin typeface="微软雅黑" pitchFamily="34" charset="-122"/>
                <a:ea typeface="微软雅黑" pitchFamily="34" charset="-122"/>
              </a:rPr>
              <a:t>A</a:t>
            </a:r>
            <a:r>
              <a:rPr lang="zh-CN" altLang="en-US" sz="2000" b="1">
                <a:latin typeface="微软雅黑" pitchFamily="34" charset="-122"/>
                <a:ea typeface="微软雅黑" pitchFamily="34" charset="-122"/>
              </a:rPr>
              <a:t>．表，是古代向帝王言事的一种文体，用于向君主陈说作者的请求和愿望，一般内容无外乎叙事和议论，一般不带有感情色彩。</a:t>
            </a:r>
          </a:p>
          <a:p>
            <a:pPr algn="just">
              <a:lnSpc>
                <a:spcPct val="150000"/>
              </a:lnSpc>
            </a:pPr>
            <a:r>
              <a:rPr lang="en-US" altLang="zh-CN" sz="2000" b="1">
                <a:latin typeface="微软雅黑" pitchFamily="34" charset="-122"/>
                <a:ea typeface="微软雅黑" pitchFamily="34" charset="-122"/>
              </a:rPr>
              <a:t>B</a:t>
            </a:r>
            <a:r>
              <a:rPr lang="zh-CN" altLang="en-US" sz="2000" b="1">
                <a:latin typeface="微软雅黑" pitchFamily="34" charset="-122"/>
                <a:ea typeface="微软雅黑" pitchFamily="34" charset="-122"/>
              </a:rPr>
              <a:t>．诸葛亮写这篇表文的目的在于抒发自己对先帝的感激和效忠刘氏父子的心愿。</a:t>
            </a:r>
          </a:p>
          <a:p>
            <a:pPr algn="just">
              <a:lnSpc>
                <a:spcPct val="150000"/>
              </a:lnSpc>
            </a:pPr>
            <a:r>
              <a:rPr lang="en-US" altLang="zh-CN" sz="2000" b="1">
                <a:latin typeface="微软雅黑" pitchFamily="34" charset="-122"/>
                <a:ea typeface="微软雅黑" pitchFamily="34" charset="-122"/>
              </a:rPr>
              <a:t>C</a:t>
            </a:r>
            <a:r>
              <a:rPr lang="zh-CN" altLang="en-US" sz="2000" b="1">
                <a:latin typeface="微软雅黑" pitchFamily="34" charset="-122"/>
                <a:ea typeface="微软雅黑" pitchFamily="34" charset="-122"/>
              </a:rPr>
              <a:t>．诸葛亮提出三条建议中，反复强调的是“广开言路（即‘开张圣听’）”。</a:t>
            </a:r>
          </a:p>
          <a:p>
            <a:pPr algn="just">
              <a:lnSpc>
                <a:spcPct val="150000"/>
              </a:lnSpc>
            </a:pPr>
            <a:r>
              <a:rPr lang="en-US" altLang="zh-CN" sz="2000" b="1">
                <a:latin typeface="微软雅黑" pitchFamily="34" charset="-122"/>
                <a:ea typeface="微软雅黑" pitchFamily="34" charset="-122"/>
              </a:rPr>
              <a:t>D</a:t>
            </a:r>
            <a:r>
              <a:rPr lang="zh-CN" altLang="en-US" sz="2000" b="1">
                <a:latin typeface="微软雅黑" pitchFamily="34" charset="-122"/>
                <a:ea typeface="微软雅黑" pitchFamily="34" charset="-122"/>
              </a:rPr>
              <a:t>．文中分析形势，在于让刘禅认清蜀国处于“危急存亡”的关键时刻，从而警策他要发愤图强，修明政治。</a:t>
            </a:r>
          </a:p>
        </p:txBody>
      </p:sp>
      <p:pic>
        <p:nvPicPr>
          <p:cNvPr id="62467" name="图片 14"/>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376238" y="1460500"/>
            <a:ext cx="925512" cy="1312863"/>
          </a:xfrm>
          <a:prstGeom prst="rect">
            <a:avLst/>
          </a:prstGeom>
          <a:noFill/>
          <a:ln w="9525">
            <a:noFill/>
            <a:miter lim="800000"/>
            <a:headEnd/>
            <a:tailEnd/>
          </a:ln>
        </p:spPr>
      </p:pic>
      <p:sp>
        <p:nvSpPr>
          <p:cNvPr id="16" name="矩形 15"/>
          <p:cNvSpPr/>
          <p:nvPr/>
        </p:nvSpPr>
        <p:spPr>
          <a:xfrm>
            <a:off x="4994275" y="3152775"/>
            <a:ext cx="2366963" cy="554038"/>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0C03BD"/>
                </a:solidFill>
                <a:latin typeface="微软雅黑" panose="020B0503020204020204" charset="-122"/>
                <a:ea typeface="微软雅黑" panose="020B0503020204020204" charset="-122"/>
                <a:cs typeface="Arial" panose="020B0604020202020204" pitchFamily="34" charset="0"/>
              </a:rPr>
              <a:t>表具有陈情特点。</a:t>
            </a:r>
          </a:p>
        </p:txBody>
      </p:sp>
      <p:sp>
        <p:nvSpPr>
          <p:cNvPr id="17" name="矩形 16"/>
          <p:cNvSpPr/>
          <p:nvPr/>
        </p:nvSpPr>
        <p:spPr>
          <a:xfrm>
            <a:off x="5578475" y="1868488"/>
            <a:ext cx="388938" cy="400050"/>
          </a:xfrm>
          <a:prstGeom prst="rect">
            <a:avLst/>
          </a:prstGeom>
        </p:spPr>
        <p:txBody>
          <a:bodyPr wrap="none">
            <a:spAutoFit/>
          </a:bodyPr>
          <a:lstStyle/>
          <a:p>
            <a:r>
              <a:rPr lang="en-US" altLang="zh-CN" sz="2000" b="1">
                <a:solidFill>
                  <a:srgbClr val="C00000"/>
                </a:solidFill>
                <a:latin typeface="微软雅黑" pitchFamily="34" charset="-122"/>
                <a:ea typeface="微软雅黑" pitchFamily="34" charset="-122"/>
                <a:cs typeface="Arial" charset="0"/>
              </a:rPr>
              <a:t>D</a:t>
            </a:r>
            <a:endParaRPr lang="zh-CN" altLang="en-US" sz="2000">
              <a:latin typeface="Calibri" pitchFamily="34" charset="0"/>
              <a:ea typeface="微软雅黑" pitchFamily="34" charset="-122"/>
              <a:cs typeface="Arial" charset="0"/>
            </a:endParaRPr>
          </a:p>
        </p:txBody>
      </p:sp>
      <p:sp>
        <p:nvSpPr>
          <p:cNvPr id="18" name="矩形 17"/>
          <p:cNvSpPr/>
          <p:nvPr/>
        </p:nvSpPr>
        <p:spPr>
          <a:xfrm>
            <a:off x="4992688" y="4032250"/>
            <a:ext cx="3236912" cy="554038"/>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0C03BD"/>
                </a:solidFill>
                <a:latin typeface="微软雅黑" panose="020B0503020204020204" charset="-122"/>
                <a:ea typeface="微软雅黑" panose="020B0503020204020204" charset="-122"/>
                <a:cs typeface="Arial" panose="020B0604020202020204" pitchFamily="34" charset="0"/>
              </a:rPr>
              <a:t>目的在于向刘禅提建议。</a:t>
            </a:r>
          </a:p>
        </p:txBody>
      </p:sp>
      <p:sp>
        <p:nvSpPr>
          <p:cNvPr id="19" name="矩形 18"/>
          <p:cNvSpPr/>
          <p:nvPr/>
        </p:nvSpPr>
        <p:spPr>
          <a:xfrm>
            <a:off x="5003800" y="4967288"/>
            <a:ext cx="3182938" cy="554037"/>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0C03BD"/>
                </a:solidFill>
                <a:latin typeface="微软雅黑" panose="020B0503020204020204" charset="-122"/>
                <a:ea typeface="微软雅黑" panose="020B0503020204020204" charset="-122"/>
                <a:cs typeface="Arial" panose="020B0604020202020204" pitchFamily="34" charset="0"/>
              </a:rPr>
              <a:t>强调的是“亲贤远佞”</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diamond(in)">
                                      <p:cBhvr>
                                        <p:cTn id="18" dur="20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diamond(in)">
                                      <p:cBhvr>
                                        <p:cTn id="23" dur="20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diamond(in)">
                                      <p:cBhvr>
                                        <p:cTn id="28"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8" grpId="0"/>
      <p:bldP spid="1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a:spLocks noChangeArrowheads="1"/>
          </p:cNvSpPr>
          <p:nvPr/>
        </p:nvSpPr>
        <p:spPr bwMode="auto">
          <a:xfrm>
            <a:off x="1247775" y="2076450"/>
            <a:ext cx="6118225" cy="2400300"/>
          </a:xfrm>
          <a:prstGeom prst="rect">
            <a:avLst/>
          </a:prstGeom>
          <a:noFill/>
          <a:ln w="9525">
            <a:noFill/>
            <a:miter lim="800000"/>
            <a:headEnd/>
            <a:tailEnd/>
          </a:ln>
        </p:spPr>
        <p:txBody>
          <a:bodyPr>
            <a:spAutoFit/>
          </a:bodyPr>
          <a:lstStyle/>
          <a:p>
            <a:pPr algn="just">
              <a:lnSpc>
                <a:spcPct val="150000"/>
              </a:lnSpc>
            </a:pPr>
            <a:r>
              <a:rPr lang="en-US" altLang="zh-CN" sz="2000" b="1">
                <a:latin typeface="微软雅黑" pitchFamily="34" charset="-122"/>
                <a:ea typeface="微软雅黑" pitchFamily="34" charset="-122"/>
              </a:rPr>
              <a:t>4</a:t>
            </a:r>
            <a:r>
              <a:rPr lang="zh-CN" altLang="en-US" sz="2000" b="1">
                <a:latin typeface="微软雅黑" pitchFamily="34" charset="-122"/>
                <a:ea typeface="微软雅黑" pitchFamily="34" charset="-122"/>
              </a:rPr>
              <a:t>、</a:t>
            </a:r>
            <a:r>
              <a:rPr lang="en-US" altLang="zh-CN" sz="2000" b="1">
                <a:latin typeface="微软雅黑" pitchFamily="34" charset="-122"/>
                <a:ea typeface="微软雅黑" pitchFamily="34" charset="-122"/>
              </a:rPr>
              <a:t>2017</a:t>
            </a:r>
            <a:r>
              <a:rPr lang="zh-CN" altLang="en-US" sz="2000" b="1">
                <a:latin typeface="微软雅黑" pitchFamily="34" charset="-122"/>
                <a:ea typeface="微软雅黑" pitchFamily="34" charset="-122"/>
              </a:rPr>
              <a:t>年广东省中考语文</a:t>
            </a:r>
          </a:p>
          <a:p>
            <a:pPr algn="just">
              <a:lnSpc>
                <a:spcPct val="150000"/>
              </a:lnSpc>
            </a:pPr>
            <a:r>
              <a:rPr lang="zh-CN" altLang="en-US" sz="2000" b="1">
                <a:latin typeface="微软雅黑" pitchFamily="34" charset="-122"/>
                <a:ea typeface="微软雅黑" pitchFamily="34" charset="-122"/>
              </a:rPr>
              <a:t>（</a:t>
            </a:r>
            <a:r>
              <a:rPr lang="en-US" altLang="zh-CN" sz="2000" b="1">
                <a:latin typeface="微软雅黑" pitchFamily="34" charset="-122"/>
                <a:ea typeface="微软雅黑" pitchFamily="34" charset="-122"/>
              </a:rPr>
              <a:t>1</a:t>
            </a:r>
            <a:r>
              <a:rPr lang="zh-CN" altLang="en-US" sz="2000" b="1">
                <a:latin typeface="微软雅黑" pitchFamily="34" charset="-122"/>
                <a:ea typeface="微软雅黑" pitchFamily="34" charset="-122"/>
              </a:rPr>
              <a:t>）解释下列加蓝词语在句子中的意思。</a:t>
            </a:r>
          </a:p>
          <a:p>
            <a:pPr algn="just">
              <a:lnSpc>
                <a:spcPct val="150000"/>
              </a:lnSpc>
            </a:pPr>
            <a:r>
              <a:rPr lang="zh-CN" altLang="en-US" sz="2000" b="1">
                <a:latin typeface="微软雅黑" pitchFamily="34" charset="-122"/>
                <a:ea typeface="微软雅黑" pitchFamily="34" charset="-122"/>
              </a:rPr>
              <a:t>①</a:t>
            </a:r>
            <a:r>
              <a:rPr lang="zh-CN" altLang="en-US" sz="2000" b="1">
                <a:solidFill>
                  <a:srgbClr val="0C03BD"/>
                </a:solidFill>
                <a:latin typeface="微软雅黑" pitchFamily="34" charset="-122"/>
                <a:ea typeface="微软雅黑" pitchFamily="34" charset="-122"/>
              </a:rPr>
              <a:t>躬</a:t>
            </a:r>
            <a:r>
              <a:rPr lang="zh-CN" altLang="en-US" sz="2000" b="1">
                <a:latin typeface="微软雅黑" pitchFamily="34" charset="-122"/>
                <a:ea typeface="微软雅黑" pitchFamily="34" charset="-122"/>
              </a:rPr>
              <a:t>耕于南阳（                         ） </a:t>
            </a:r>
          </a:p>
          <a:p>
            <a:pPr algn="just">
              <a:lnSpc>
                <a:spcPct val="150000"/>
              </a:lnSpc>
            </a:pPr>
            <a:r>
              <a:rPr lang="zh-CN" altLang="en-US" sz="2000" b="1">
                <a:latin typeface="微软雅黑" pitchFamily="34" charset="-122"/>
                <a:ea typeface="微软雅黑" pitchFamily="34" charset="-122"/>
              </a:rPr>
              <a:t>②</a:t>
            </a:r>
            <a:r>
              <a:rPr lang="zh-CN" altLang="en-US" sz="2000" b="1">
                <a:solidFill>
                  <a:srgbClr val="0C03BD"/>
                </a:solidFill>
                <a:latin typeface="微软雅黑" pitchFamily="34" charset="-122"/>
                <a:ea typeface="微软雅黑" pitchFamily="34" charset="-122"/>
              </a:rPr>
              <a:t>夙</a:t>
            </a:r>
            <a:r>
              <a:rPr lang="zh-CN" altLang="en-US" sz="2000" b="1">
                <a:latin typeface="微软雅黑" pitchFamily="34" charset="-122"/>
                <a:ea typeface="微软雅黑" pitchFamily="34" charset="-122"/>
              </a:rPr>
              <a:t>夜忧叹（                            ）</a:t>
            </a:r>
          </a:p>
          <a:p>
            <a:pPr algn="just">
              <a:lnSpc>
                <a:spcPct val="150000"/>
              </a:lnSpc>
            </a:pPr>
            <a:r>
              <a:rPr lang="zh-CN" altLang="en-US" sz="2000" b="1">
                <a:latin typeface="微软雅黑" pitchFamily="34" charset="-122"/>
                <a:ea typeface="微软雅黑" pitchFamily="34" charset="-122"/>
              </a:rPr>
              <a:t>③则责攸之、祎、允等之</a:t>
            </a:r>
            <a:r>
              <a:rPr lang="zh-CN" altLang="en-US" sz="2000" b="1">
                <a:solidFill>
                  <a:srgbClr val="0C03BD"/>
                </a:solidFill>
                <a:latin typeface="微软雅黑" pitchFamily="34" charset="-122"/>
                <a:ea typeface="微软雅黑" pitchFamily="34" charset="-122"/>
              </a:rPr>
              <a:t>慢</a:t>
            </a:r>
            <a:r>
              <a:rPr lang="zh-CN" altLang="en-US" sz="2000" b="1">
                <a:latin typeface="微软雅黑" pitchFamily="34" charset="-122"/>
                <a:ea typeface="微软雅黑" pitchFamily="34" charset="-122"/>
              </a:rPr>
              <a:t>（                               ）</a:t>
            </a:r>
          </a:p>
        </p:txBody>
      </p:sp>
      <p:pic>
        <p:nvPicPr>
          <p:cNvPr id="63491" name="图片 14"/>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365125" y="2084388"/>
            <a:ext cx="925513" cy="1312862"/>
          </a:xfrm>
          <a:prstGeom prst="rect">
            <a:avLst/>
          </a:prstGeom>
          <a:noFill/>
          <a:ln w="9525">
            <a:noFill/>
            <a:miter lim="800000"/>
            <a:headEnd/>
            <a:tailEnd/>
          </a:ln>
        </p:spPr>
      </p:pic>
      <p:pic>
        <p:nvPicPr>
          <p:cNvPr id="63492" name="Picture 5" descr="http://s3.sinaimg.cn/mw690/b0095d86gd854ccbfc4b2&amp;69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969125" y="646113"/>
            <a:ext cx="1727200" cy="1311275"/>
          </a:xfrm>
          <a:prstGeom prst="rect">
            <a:avLst/>
          </a:prstGeom>
          <a:noFill/>
          <a:ln w="9525">
            <a:noFill/>
            <a:miter lim="800000"/>
            <a:headEnd/>
            <a:tailEnd/>
          </a:ln>
        </p:spPr>
      </p:pic>
      <p:sp>
        <p:nvSpPr>
          <p:cNvPr id="19" name="矩形 18"/>
          <p:cNvSpPr/>
          <p:nvPr/>
        </p:nvSpPr>
        <p:spPr>
          <a:xfrm>
            <a:off x="3540125" y="3440113"/>
            <a:ext cx="779463" cy="552450"/>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早晨</a:t>
            </a:r>
          </a:p>
        </p:txBody>
      </p:sp>
      <p:sp>
        <p:nvSpPr>
          <p:cNvPr id="22" name="矩形 21"/>
          <p:cNvSpPr/>
          <p:nvPr/>
        </p:nvSpPr>
        <p:spPr>
          <a:xfrm>
            <a:off x="5476875" y="3924300"/>
            <a:ext cx="785813" cy="552450"/>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怠慢</a:t>
            </a:r>
          </a:p>
        </p:txBody>
      </p:sp>
      <p:sp>
        <p:nvSpPr>
          <p:cNvPr id="25" name="矩形 24"/>
          <p:cNvSpPr/>
          <p:nvPr/>
        </p:nvSpPr>
        <p:spPr>
          <a:xfrm>
            <a:off x="3540125" y="3000375"/>
            <a:ext cx="754063" cy="552450"/>
          </a:xfrm>
          <a:prstGeom prst="rect">
            <a:avLst/>
          </a:prstGeom>
        </p:spPr>
        <p:txBody>
          <a:bodyPr>
            <a:spAutoFit/>
          </a:bodyPr>
          <a:lstStyle/>
          <a:p>
            <a:pPr fontAlgn="auto">
              <a:lnSpc>
                <a:spcPct val="150000"/>
              </a:lnSpc>
              <a:spcBef>
                <a:spcPts val="0"/>
              </a:spcBef>
              <a:spcAft>
                <a:spcPts val="0"/>
              </a:spcAft>
              <a:defRPr/>
            </a:pPr>
            <a:r>
              <a:rPr lang="zh-CN" altLang="en-US" sz="2000" b="1" kern="0" dirty="0">
                <a:solidFill>
                  <a:srgbClr val="C00000"/>
                </a:solidFill>
                <a:latin typeface="微软雅黑" panose="020B0503020204020204" charset="-122"/>
                <a:ea typeface="微软雅黑" panose="020B0503020204020204" charset="-122"/>
                <a:cs typeface="Arial" panose="020B0604020202020204" pitchFamily="34" charset="0"/>
              </a:rPr>
              <a:t>亲自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amond(in)">
                                      <p:cBhvr>
                                        <p:cTn id="12" dur="20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diamond(in)">
                                      <p:cBhvr>
                                        <p:cTn id="17" dur="20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diamond(in)">
                                      <p:cBhvr>
                                        <p:cTn id="2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22"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1" descr="F:\资源包\空白课件模版图片\d5547c74-d9ad-4625-bd93-41c2817f1dff_01.jpg"/>
          <p:cNvPicPr>
            <a:picLocks noChangeAspect="1" noChangeArrowheads="1"/>
          </p:cNvPicPr>
          <p:nvPr/>
        </p:nvPicPr>
        <p:blipFill>
          <a:blip r:embed="rId2"/>
          <a:srcRect/>
          <a:stretch>
            <a:fillRect/>
          </a:stretch>
        </p:blipFill>
        <p:spPr bwMode="auto">
          <a:xfrm>
            <a:off x="752475" y="1533525"/>
            <a:ext cx="7875588" cy="4614863"/>
          </a:xfrm>
          <a:prstGeom prst="rect">
            <a:avLst/>
          </a:prstGeom>
          <a:noFill/>
          <a:ln w="9525">
            <a:noFill/>
            <a:miter lim="800000"/>
            <a:headEnd/>
            <a:tailEnd/>
          </a:ln>
        </p:spPr>
      </p:pic>
      <p:sp>
        <p:nvSpPr>
          <p:cNvPr id="16387" name="矩形 19"/>
          <p:cNvSpPr>
            <a:spLocks noChangeArrowheads="1"/>
          </p:cNvSpPr>
          <p:nvPr/>
        </p:nvSpPr>
        <p:spPr bwMode="auto">
          <a:xfrm>
            <a:off x="1576388" y="2260600"/>
            <a:ext cx="6115050" cy="2860675"/>
          </a:xfrm>
          <a:prstGeom prst="rect">
            <a:avLst/>
          </a:prstGeom>
          <a:noFill/>
          <a:ln w="9525">
            <a:noFill/>
            <a:miter lim="800000"/>
            <a:headEnd/>
            <a:tailEnd/>
          </a:ln>
        </p:spPr>
        <p:txBody>
          <a:bodyPr>
            <a:spAutoFit/>
          </a:bodyPr>
          <a:lstStyle/>
          <a:p>
            <a:pPr algn="just">
              <a:lnSpc>
                <a:spcPct val="150000"/>
              </a:lnSpc>
            </a:pPr>
            <a:r>
              <a:rPr lang="en-US" altLang="zh-CN" sz="2400">
                <a:latin typeface="微软雅黑" pitchFamily="34" charset="-122"/>
                <a:ea typeface="微软雅黑" pitchFamily="34" charset="-122"/>
              </a:rPr>
              <a:t>       </a:t>
            </a:r>
            <a:r>
              <a:rPr lang="zh-CN" altLang="zh-CN" sz="2400" b="1">
                <a:latin typeface="微软雅黑" pitchFamily="34" charset="-122"/>
                <a:ea typeface="微软雅黑" pitchFamily="34" charset="-122"/>
              </a:rPr>
              <a:t>同学们，课前你自主学会了哪些知识？还有哪些疑问呢？现在，请大家以学习小组为单位，展示你们的自主学习成果吧！一个小组展示一个知识点，其他小组根据展示情况进行补充或纠正。</a:t>
            </a:r>
            <a:endParaRPr lang="zh-CN" altLang="en-US" sz="2400" b="1">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Box 12"/>
          <p:cNvSpPr txBox="1">
            <a:spLocks noChangeArrowheads="1"/>
          </p:cNvSpPr>
          <p:nvPr/>
        </p:nvSpPr>
        <p:spPr bwMode="auto">
          <a:xfrm>
            <a:off x="1784350" y="2060575"/>
            <a:ext cx="4548188" cy="2400300"/>
          </a:xfrm>
          <a:prstGeom prst="rect">
            <a:avLst/>
          </a:prstGeom>
          <a:noFill/>
          <a:ln w="9525">
            <a:noFill/>
            <a:miter lim="800000"/>
            <a:headEnd/>
            <a:tailEnd/>
          </a:ln>
        </p:spPr>
        <p:txBody>
          <a:bodyPr>
            <a:spAutoFit/>
          </a:bodyPr>
          <a:lstStyle/>
          <a:p>
            <a:pPr algn="just">
              <a:lnSpc>
                <a:spcPct val="150000"/>
              </a:lnSpc>
            </a:pPr>
            <a:r>
              <a:rPr lang="zh-CN" altLang="en-US" sz="2000" b="1">
                <a:latin typeface="微软雅黑" pitchFamily="34" charset="-122"/>
                <a:ea typeface="微软雅黑" pitchFamily="34" charset="-122"/>
              </a:rPr>
              <a:t>（</a:t>
            </a:r>
            <a:r>
              <a:rPr lang="en-US" altLang="zh-CN" sz="2000" b="1">
                <a:latin typeface="微软雅黑" pitchFamily="34" charset="-122"/>
                <a:ea typeface="微软雅黑" pitchFamily="34" charset="-122"/>
              </a:rPr>
              <a:t>2</a:t>
            </a:r>
            <a:r>
              <a:rPr lang="zh-CN" altLang="en-US" sz="2000" b="1">
                <a:latin typeface="微软雅黑" pitchFamily="34" charset="-122"/>
                <a:ea typeface="微软雅黑" pitchFamily="34" charset="-122"/>
              </a:rPr>
              <a:t>）把下面句子翻译成现代汉语。</a:t>
            </a:r>
          </a:p>
          <a:p>
            <a:pPr algn="just">
              <a:lnSpc>
                <a:spcPct val="150000"/>
              </a:lnSpc>
            </a:pPr>
            <a:r>
              <a:rPr lang="zh-CN" altLang="en-US" sz="2000" b="1">
                <a:latin typeface="微软雅黑" pitchFamily="34" charset="-122"/>
                <a:ea typeface="微软雅黑" pitchFamily="34" charset="-122"/>
              </a:rPr>
              <a:t>①苟全性命于乱世，不求闻达于诸侯。</a:t>
            </a:r>
            <a:endParaRPr lang="en-US" altLang="zh-CN" sz="2000" b="1">
              <a:latin typeface="微软雅黑" pitchFamily="34" charset="-122"/>
              <a:ea typeface="微软雅黑" pitchFamily="34" charset="-122"/>
            </a:endParaRPr>
          </a:p>
          <a:p>
            <a:pPr algn="just">
              <a:lnSpc>
                <a:spcPct val="150000"/>
              </a:lnSpc>
            </a:pPr>
            <a:endParaRPr lang="en-US" altLang="zh-CN" sz="2000" b="1">
              <a:latin typeface="微软雅黑" pitchFamily="34" charset="-122"/>
              <a:ea typeface="微软雅黑" pitchFamily="34" charset="-122"/>
            </a:endParaRPr>
          </a:p>
          <a:p>
            <a:pPr algn="just">
              <a:lnSpc>
                <a:spcPct val="150000"/>
              </a:lnSpc>
            </a:pPr>
            <a:endParaRPr lang="zh-CN" altLang="en-US" sz="2000" b="1">
              <a:latin typeface="微软雅黑" pitchFamily="34" charset="-122"/>
              <a:ea typeface="微软雅黑" pitchFamily="34" charset="-122"/>
            </a:endParaRPr>
          </a:p>
          <a:p>
            <a:pPr algn="just">
              <a:lnSpc>
                <a:spcPct val="150000"/>
              </a:lnSpc>
            </a:pPr>
            <a:r>
              <a:rPr lang="zh-CN" altLang="en-US" sz="2000" b="1">
                <a:latin typeface="微软雅黑" pitchFamily="34" charset="-122"/>
                <a:ea typeface="微软雅黑" pitchFamily="34" charset="-122"/>
              </a:rPr>
              <a:t>②此臣所以报先帝而忠陛下之职分也。</a:t>
            </a:r>
          </a:p>
        </p:txBody>
      </p:sp>
      <p:pic>
        <p:nvPicPr>
          <p:cNvPr id="64515" name="图片 14"/>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290513" y="2170113"/>
            <a:ext cx="925512" cy="1312862"/>
          </a:xfrm>
          <a:prstGeom prst="rect">
            <a:avLst/>
          </a:prstGeom>
          <a:noFill/>
          <a:ln w="9525">
            <a:noFill/>
            <a:miter lim="800000"/>
            <a:headEnd/>
            <a:tailEnd/>
          </a:ln>
        </p:spPr>
      </p:pic>
      <p:sp>
        <p:nvSpPr>
          <p:cNvPr id="16" name="TextBox 15"/>
          <p:cNvSpPr txBox="1">
            <a:spLocks noChangeArrowheads="1"/>
          </p:cNvSpPr>
          <p:nvPr/>
        </p:nvSpPr>
        <p:spPr bwMode="auto">
          <a:xfrm>
            <a:off x="2062163" y="3081338"/>
            <a:ext cx="5946775" cy="554037"/>
          </a:xfrm>
          <a:prstGeom prst="rect">
            <a:avLst/>
          </a:prstGeom>
          <a:noFill/>
          <a:ln w="9525">
            <a:noFill/>
            <a:miter lim="800000"/>
            <a:headEnd/>
            <a:tailEnd/>
          </a:ln>
        </p:spPr>
        <p:txBody>
          <a:bodyPr>
            <a:spAutoFit/>
          </a:bodyPr>
          <a:lstStyle/>
          <a:p>
            <a:pPr algn="just">
              <a:lnSpc>
                <a:spcPct val="150000"/>
              </a:lnSpc>
            </a:pPr>
            <a:r>
              <a:rPr lang="zh-CN" altLang="en-US" sz="2000" b="1">
                <a:solidFill>
                  <a:srgbClr val="C00000"/>
                </a:solidFill>
                <a:latin typeface="微软雅黑" pitchFamily="34" charset="-122"/>
                <a:ea typeface="微软雅黑" pitchFamily="34" charset="-122"/>
              </a:rPr>
              <a:t>在乱世中苟且保全性命，不希求在诸侯中显身扬名。</a:t>
            </a:r>
          </a:p>
        </p:txBody>
      </p:sp>
      <p:sp>
        <p:nvSpPr>
          <p:cNvPr id="14" name="TextBox 13"/>
          <p:cNvSpPr txBox="1">
            <a:spLocks noChangeArrowheads="1"/>
          </p:cNvSpPr>
          <p:nvPr/>
        </p:nvSpPr>
        <p:spPr bwMode="auto">
          <a:xfrm>
            <a:off x="2062163" y="4572000"/>
            <a:ext cx="6297612" cy="552450"/>
          </a:xfrm>
          <a:prstGeom prst="rect">
            <a:avLst/>
          </a:prstGeom>
          <a:noFill/>
          <a:ln w="9525">
            <a:noFill/>
            <a:miter lim="800000"/>
            <a:headEnd/>
            <a:tailEnd/>
          </a:ln>
        </p:spPr>
        <p:txBody>
          <a:bodyPr>
            <a:spAutoFit/>
          </a:bodyPr>
          <a:lstStyle/>
          <a:p>
            <a:pPr algn="just">
              <a:lnSpc>
                <a:spcPct val="150000"/>
              </a:lnSpc>
            </a:pPr>
            <a:r>
              <a:rPr lang="zh-CN" altLang="en-US" sz="2000" b="1">
                <a:solidFill>
                  <a:srgbClr val="C00000"/>
                </a:solidFill>
                <a:latin typeface="微软雅黑" pitchFamily="34" charset="-122"/>
                <a:ea typeface="微软雅黑" pitchFamily="34" charset="-122"/>
              </a:rPr>
              <a:t>这就是我用来报答先帝、效忠陛下所应尽的分内之事。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additive="base">
                                        <p:cTn id="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 calcmode="lin" valueType="num">
                                      <p:cBhvr additive="base">
                                        <p:cTn id="1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Box 12"/>
          <p:cNvSpPr txBox="1">
            <a:spLocks noChangeArrowheads="1"/>
          </p:cNvSpPr>
          <p:nvPr/>
        </p:nvSpPr>
        <p:spPr bwMode="auto">
          <a:xfrm>
            <a:off x="1000125" y="1731963"/>
            <a:ext cx="7605713" cy="4246562"/>
          </a:xfrm>
          <a:prstGeom prst="rect">
            <a:avLst/>
          </a:prstGeom>
          <a:noFill/>
          <a:ln w="9525">
            <a:noFill/>
            <a:miter lim="800000"/>
            <a:headEnd/>
            <a:tailEnd/>
          </a:ln>
        </p:spPr>
        <p:txBody>
          <a:bodyPr>
            <a:spAutoFit/>
          </a:bodyPr>
          <a:lstStyle/>
          <a:p>
            <a:pPr algn="just">
              <a:lnSpc>
                <a:spcPct val="150000"/>
              </a:lnSpc>
            </a:pPr>
            <a:r>
              <a:rPr lang="zh-CN" altLang="en-US" sz="2000" b="1">
                <a:latin typeface="微软雅黑" pitchFamily="34" charset="-122"/>
                <a:ea typeface="微软雅黑" pitchFamily="34" charset="-122"/>
              </a:rPr>
              <a:t>（</a:t>
            </a:r>
            <a:r>
              <a:rPr lang="en-US" altLang="zh-CN" sz="2000" b="1">
                <a:latin typeface="微软雅黑" pitchFamily="34" charset="-122"/>
                <a:ea typeface="微软雅黑" pitchFamily="34" charset="-122"/>
              </a:rPr>
              <a:t>3</a:t>
            </a:r>
            <a:r>
              <a:rPr lang="zh-CN" altLang="en-US" sz="2000" b="1">
                <a:latin typeface="微软雅黑" pitchFamily="34" charset="-122"/>
                <a:ea typeface="微软雅黑" pitchFamily="34" charset="-122"/>
              </a:rPr>
              <a:t>）下列对文章的分析理解，不正确的一项是（      ）</a:t>
            </a:r>
          </a:p>
          <a:p>
            <a:pPr algn="just">
              <a:lnSpc>
                <a:spcPct val="150000"/>
              </a:lnSpc>
            </a:pPr>
            <a:r>
              <a:rPr lang="en-US" altLang="zh-CN" sz="2000" b="1">
                <a:latin typeface="微软雅黑" pitchFamily="34" charset="-122"/>
                <a:ea typeface="微软雅黑" pitchFamily="34" charset="-122"/>
              </a:rPr>
              <a:t>A.《</a:t>
            </a:r>
            <a:r>
              <a:rPr lang="zh-CN" altLang="en-US" sz="2000" b="1">
                <a:latin typeface="微软雅黑" pitchFamily="34" charset="-122"/>
                <a:ea typeface="微软雅黑" pitchFamily="34" charset="-122"/>
              </a:rPr>
              <a:t>出师表</a:t>
            </a:r>
            <a:r>
              <a:rPr lang="en-US" altLang="zh-CN" sz="2000" b="1">
                <a:latin typeface="微软雅黑" pitchFamily="34" charset="-122"/>
                <a:ea typeface="微软雅黑" pitchFamily="34" charset="-122"/>
              </a:rPr>
              <a:t>》</a:t>
            </a:r>
            <a:r>
              <a:rPr lang="zh-CN" altLang="en-US" sz="2000" b="1">
                <a:latin typeface="微软雅黑" pitchFamily="34" charset="-122"/>
                <a:ea typeface="微软雅黑" pitchFamily="34" charset="-122"/>
              </a:rPr>
              <a:t>是诸蔼亮北伐前写的奏章，劝勉刘禅广开言路，赏罚分明，亲贤远佞，表现了他对蜀汉的忠诚。</a:t>
            </a:r>
          </a:p>
          <a:p>
            <a:pPr algn="just">
              <a:lnSpc>
                <a:spcPct val="150000"/>
              </a:lnSpc>
            </a:pPr>
            <a:r>
              <a:rPr lang="en-US" altLang="zh-CN" sz="2000" b="1">
                <a:latin typeface="微软雅黑" pitchFamily="34" charset="-122"/>
                <a:ea typeface="微软雅黑" pitchFamily="34" charset="-122"/>
              </a:rPr>
              <a:t>B.</a:t>
            </a:r>
            <a:r>
              <a:rPr lang="zh-CN" altLang="en-US" sz="2000" b="1">
                <a:latin typeface="微软雅黑" pitchFamily="34" charset="-122"/>
                <a:ea typeface="微软雅黑" pitchFamily="34" charset="-122"/>
              </a:rPr>
              <a:t>诸葛亮追述三顾草庐的往事，既表达了对先帝知遇之恩的由衷感激，也希望后主能够效法先帝，知人善任。</a:t>
            </a:r>
          </a:p>
          <a:p>
            <a:pPr algn="just">
              <a:lnSpc>
                <a:spcPct val="150000"/>
              </a:lnSpc>
            </a:pPr>
            <a:r>
              <a:rPr lang="en-US" altLang="zh-CN" sz="2000" b="1">
                <a:latin typeface="微软雅黑" pitchFamily="34" charset="-122"/>
                <a:ea typeface="微软雅黑" pitchFamily="34" charset="-122"/>
              </a:rPr>
              <a:t>C.</a:t>
            </a:r>
            <a:r>
              <a:rPr lang="zh-CN" altLang="en-US" sz="2000" b="1">
                <a:latin typeface="微软雅黑" pitchFamily="34" charset="-122"/>
                <a:ea typeface="微软雅黑" pitchFamily="34" charset="-122"/>
              </a:rPr>
              <a:t>“故临崩寄臣以大事也”中的“大事”，指“五月渡泸”、“北定中原”、“庶竭驽钝”、“兴复汉室”和 “还于旧都”等。</a:t>
            </a:r>
          </a:p>
          <a:p>
            <a:pPr algn="just">
              <a:lnSpc>
                <a:spcPct val="150000"/>
              </a:lnSpc>
            </a:pPr>
            <a:r>
              <a:rPr lang="en-US" altLang="zh-CN" sz="2000" b="1">
                <a:latin typeface="微软雅黑" pitchFamily="34" charset="-122"/>
                <a:ea typeface="微软雅黑" pitchFamily="34" charset="-122"/>
              </a:rPr>
              <a:t>D.</a:t>
            </a:r>
            <a:r>
              <a:rPr lang="zh-CN" altLang="en-US" sz="2000" b="1">
                <a:latin typeface="微软雅黑" pitchFamily="34" charset="-122"/>
                <a:ea typeface="微软雅黑" pitchFamily="34" charset="-122"/>
              </a:rPr>
              <a:t>选文结尾，作者先表明伐魏兴汉的决心，然后交代出师后的朝政事宜，谆谆告诫后主要善纳雅言。</a:t>
            </a:r>
          </a:p>
        </p:txBody>
      </p:sp>
      <p:pic>
        <p:nvPicPr>
          <p:cNvPr id="65539" name="图片 14"/>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42875" y="1468438"/>
            <a:ext cx="925513" cy="1312862"/>
          </a:xfrm>
          <a:prstGeom prst="rect">
            <a:avLst/>
          </a:prstGeom>
          <a:noFill/>
          <a:ln w="9525">
            <a:noFill/>
            <a:miter lim="800000"/>
            <a:headEnd/>
            <a:tailEnd/>
          </a:ln>
        </p:spPr>
      </p:pic>
      <p:sp>
        <p:nvSpPr>
          <p:cNvPr id="14" name="TextBox 13"/>
          <p:cNvSpPr txBox="1">
            <a:spLocks noChangeArrowheads="1"/>
          </p:cNvSpPr>
          <p:nvPr/>
        </p:nvSpPr>
        <p:spPr bwMode="auto">
          <a:xfrm>
            <a:off x="6650038" y="1731963"/>
            <a:ext cx="390525" cy="554037"/>
          </a:xfrm>
          <a:prstGeom prst="rect">
            <a:avLst/>
          </a:prstGeom>
          <a:noFill/>
          <a:ln w="9525">
            <a:noFill/>
            <a:miter lim="800000"/>
            <a:headEnd/>
            <a:tailEnd/>
          </a:ln>
        </p:spPr>
        <p:txBody>
          <a:bodyPr>
            <a:spAutoFit/>
          </a:bodyPr>
          <a:lstStyle/>
          <a:p>
            <a:pPr algn="just">
              <a:lnSpc>
                <a:spcPct val="150000"/>
              </a:lnSpc>
            </a:pPr>
            <a:r>
              <a:rPr lang="en-US" altLang="zh-CN" sz="2000" b="1">
                <a:solidFill>
                  <a:srgbClr val="C00000"/>
                </a:solidFill>
                <a:latin typeface="微软雅黑" pitchFamily="34" charset="-122"/>
                <a:ea typeface="微软雅黑" pitchFamily="34" charset="-122"/>
              </a:rPr>
              <a:t>C</a:t>
            </a:r>
            <a:endParaRPr lang="zh-CN" altLang="en-US" sz="2000" b="1">
              <a:solidFill>
                <a:srgbClr val="C00000"/>
              </a:solidFill>
              <a:latin typeface="微软雅黑" pitchFamily="34" charset="-122"/>
              <a:ea typeface="微软雅黑" pitchFamily="34" charset="-122"/>
            </a:endParaRPr>
          </a:p>
        </p:txBody>
      </p:sp>
      <p:sp>
        <p:nvSpPr>
          <p:cNvPr id="16" name="TextBox 15"/>
          <p:cNvSpPr txBox="1"/>
          <p:nvPr/>
        </p:nvSpPr>
        <p:spPr>
          <a:xfrm>
            <a:off x="3441700" y="5908675"/>
            <a:ext cx="2578100" cy="552450"/>
          </a:xfrm>
          <a:prstGeom prst="rect">
            <a:avLst/>
          </a:prstGeom>
          <a:noFill/>
          <a:ln>
            <a:solidFill>
              <a:schemeClr val="accent6">
                <a:lumMod val="50000"/>
              </a:schemeClr>
            </a:solidFill>
          </a:ln>
        </p:spPr>
        <p:txBody>
          <a:bodyPr>
            <a:spAutoFit/>
          </a:bodyPr>
          <a:lstStyle/>
          <a:p>
            <a:pPr algn="just" fontAlgn="auto">
              <a:lnSpc>
                <a:spcPct val="150000"/>
              </a:lnSpc>
              <a:spcBef>
                <a:spcPts val="0"/>
              </a:spcBef>
              <a:spcAft>
                <a:spcPts val="0"/>
              </a:spcAft>
              <a:defRPr/>
            </a:pPr>
            <a:r>
              <a:rPr lang="zh-CN" altLang="en-US" sz="2000" b="1" dirty="0">
                <a:solidFill>
                  <a:srgbClr val="C00000"/>
                </a:solidFill>
                <a:latin typeface="微软雅黑" panose="020B0503020204020204" charset="-122"/>
                <a:ea typeface="微软雅黑" panose="020B0503020204020204" charset="-122"/>
              </a:rPr>
              <a:t>“大事”指国家大事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xEl>
                                              <p:pRg st="0" end="0"/>
                                            </p:txEl>
                                          </p:spTgt>
                                        </p:tgtEl>
                                        <p:attrNameLst>
                                          <p:attrName>style.visibility</p:attrName>
                                        </p:attrNameLst>
                                      </p:cBhvr>
                                      <p:to>
                                        <p:strVal val="visible"/>
                                      </p:to>
                                    </p:set>
                                    <p:anim calcmode="lin" valueType="num">
                                      <p:cBhvr additive="base">
                                        <p:cTn id="1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4" descr="https://timgsa.baidu.com/timg?image&amp;quality=80&amp;size=b9999_10000&amp;sec=1495431951745&amp;di=5be9c78c1949c63bad630fddc9b2ee23&amp;imgtype=0&amp;src=http%3A%2F%2Fwww.51wendang.com%2Fpic%2F883c22ccdffb1567472290f6%2F5-1620-jpg_6-2160-0-0-2160.jpg"/>
          <p:cNvPicPr>
            <a:picLocks noChangeAspect="1" noChangeArrowheads="1"/>
          </p:cNvPicPr>
          <p:nvPr/>
        </p:nvPicPr>
        <p:blipFill>
          <a:blip r:embed="rId2"/>
          <a:srcRect l="11607" t="5952" r="4916" b="15475"/>
          <a:stretch>
            <a:fillRect/>
          </a:stretch>
        </p:blipFill>
        <p:spPr bwMode="auto">
          <a:xfrm>
            <a:off x="1349375" y="1355725"/>
            <a:ext cx="7491413" cy="5119688"/>
          </a:xfrm>
          <a:prstGeom prst="rect">
            <a:avLst/>
          </a:prstGeom>
          <a:noFill/>
          <a:ln w="9525">
            <a:noFill/>
            <a:miter lim="800000"/>
            <a:headEnd/>
            <a:tailEnd/>
          </a:ln>
        </p:spPr>
      </p:pic>
      <p:sp>
        <p:nvSpPr>
          <p:cNvPr id="15" name="TextBox 14"/>
          <p:cNvSpPr txBox="1">
            <a:spLocks noChangeArrowheads="1"/>
          </p:cNvSpPr>
          <p:nvPr/>
        </p:nvSpPr>
        <p:spPr bwMode="auto">
          <a:xfrm>
            <a:off x="1828800" y="1743075"/>
            <a:ext cx="5594350" cy="3970338"/>
          </a:xfrm>
          <a:prstGeom prst="rect">
            <a:avLst/>
          </a:prstGeom>
          <a:noFill/>
          <a:ln w="9525">
            <a:noFill/>
            <a:miter lim="800000"/>
            <a:headEnd/>
            <a:tailEnd/>
          </a:ln>
        </p:spPr>
        <p:txBody>
          <a:bodyPr>
            <a:spAutoFit/>
          </a:bodyPr>
          <a:lstStyle/>
          <a:p>
            <a:pPr indent="457200" algn="just">
              <a:lnSpc>
                <a:spcPct val="150000"/>
              </a:lnSpc>
            </a:pPr>
            <a:r>
              <a:rPr lang="en-US" altLang="zh-CN" sz="2400" b="1">
                <a:latin typeface="微软雅黑" pitchFamily="34" charset="-122"/>
                <a:ea typeface="微软雅黑" pitchFamily="34" charset="-122"/>
              </a:rPr>
              <a:t>  </a:t>
            </a:r>
            <a:r>
              <a:rPr lang="zh-CN" altLang="en-US" sz="2400" b="1">
                <a:latin typeface="微软雅黑" pitchFamily="34" charset="-122"/>
                <a:ea typeface="微软雅黑" pitchFamily="34" charset="-122"/>
              </a:rPr>
              <a:t>同学们，通过对</a:t>
            </a:r>
            <a:r>
              <a:rPr lang="en-US" altLang="zh-CN" sz="2400" b="1">
                <a:latin typeface="微软雅黑" pitchFamily="34" charset="-122"/>
                <a:ea typeface="微软雅黑" pitchFamily="34" charset="-122"/>
              </a:rPr>
              <a:t>《</a:t>
            </a:r>
            <a:r>
              <a:rPr lang="zh-CN" altLang="en-US" sz="2400" b="1">
                <a:latin typeface="微软雅黑" pitchFamily="34" charset="-122"/>
                <a:ea typeface="微软雅黑" pitchFamily="34" charset="-122"/>
              </a:rPr>
              <a:t>出师表</a:t>
            </a:r>
            <a:r>
              <a:rPr lang="en-US" altLang="zh-CN" sz="2400" b="1">
                <a:latin typeface="微软雅黑" pitchFamily="34" charset="-122"/>
                <a:ea typeface="微软雅黑" pitchFamily="34" charset="-122"/>
              </a:rPr>
              <a:t>》</a:t>
            </a:r>
            <a:r>
              <a:rPr lang="zh-CN" altLang="en-US" sz="2400" b="1">
                <a:latin typeface="微软雅黑" pitchFamily="34" charset="-122"/>
                <a:ea typeface="微软雅黑" pitchFamily="34" charset="-122"/>
              </a:rPr>
              <a:t>的学习，我们理解了诸葛亮提出的三条建议，了解了诸葛亮的精心安排，看到了一个忠心耿耿的诸葛亮，一个知恩图报的诸葛亮，一个诚实守信的诸葛亮，一个鞠躬尽瘁、死而后已的诸葛亮。这启发我们，做人要感恩图报、诚实守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7" descr="图片"/>
          <p:cNvPicPr>
            <a:picLocks noChangeAspect="1" noChangeArrowheads="1"/>
          </p:cNvPicPr>
          <p:nvPr/>
        </p:nvPicPr>
        <p:blipFill>
          <a:blip r:embed="rId2"/>
          <a:srcRect l="3764" t="3831" r="2921" b="7205"/>
          <a:stretch>
            <a:fillRect/>
          </a:stretch>
        </p:blipFill>
        <p:spPr bwMode="auto">
          <a:xfrm>
            <a:off x="1463675" y="1743075"/>
            <a:ext cx="6862763" cy="3787775"/>
          </a:xfrm>
          <a:prstGeom prst="rect">
            <a:avLst/>
          </a:prstGeom>
          <a:noFill/>
          <a:ln w="9525">
            <a:noFill/>
            <a:miter lim="800000"/>
            <a:headEnd/>
            <a:tailEnd/>
          </a:ln>
        </p:spPr>
      </p:pic>
      <p:sp>
        <p:nvSpPr>
          <p:cNvPr id="13" name="TextBox 12"/>
          <p:cNvSpPr txBox="1">
            <a:spLocks noChangeArrowheads="1"/>
          </p:cNvSpPr>
          <p:nvPr/>
        </p:nvSpPr>
        <p:spPr bwMode="auto">
          <a:xfrm>
            <a:off x="2428875" y="2452688"/>
            <a:ext cx="5313363" cy="2306637"/>
          </a:xfrm>
          <a:prstGeom prst="rect">
            <a:avLst/>
          </a:prstGeom>
          <a:noFill/>
          <a:ln w="9525">
            <a:noFill/>
            <a:miter lim="800000"/>
            <a:headEnd/>
            <a:tailEnd/>
          </a:ln>
        </p:spPr>
        <p:txBody>
          <a:bodyPr>
            <a:spAutoFit/>
          </a:bodyPr>
          <a:lstStyle/>
          <a:p>
            <a:pPr indent="457200" algn="just">
              <a:lnSpc>
                <a:spcPct val="150000"/>
              </a:lnSpc>
            </a:pPr>
            <a:r>
              <a:rPr lang="en-US" altLang="zh-CN" sz="2400" b="1">
                <a:latin typeface="微软雅黑" pitchFamily="34" charset="-122"/>
                <a:ea typeface="微软雅黑" pitchFamily="34" charset="-122"/>
              </a:rPr>
              <a:t>  </a:t>
            </a:r>
            <a:r>
              <a:rPr lang="zh-CN" altLang="en-US" sz="2400" b="1">
                <a:latin typeface="微软雅黑" pitchFamily="34" charset="-122"/>
                <a:ea typeface="微软雅黑" pitchFamily="34" charset="-122"/>
              </a:rPr>
              <a:t>诸葛亮在我国是家喻户晓的人物，有关他的事迹、传说、俗语还有很多。课外搜集有关资料，以“千秋诸葛亮我评说”为题写篇小作文。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28"/>
          <p:cNvSpPr/>
          <p:nvPr/>
        </p:nvSpPr>
        <p:spPr>
          <a:xfrm>
            <a:off x="3670300" y="1366838"/>
            <a:ext cx="2566988" cy="511175"/>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nchorCtr="1">
            <a:spAutoFit/>
          </a:bodyPr>
          <a:lstStyle/>
          <a:p>
            <a:pPr algn="ctr" fontAlgn="auto">
              <a:spcBef>
                <a:spcPts val="0"/>
              </a:spcBef>
              <a:spcAft>
                <a:spcPts val="0"/>
              </a:spcAft>
              <a:defRPr/>
            </a:pPr>
            <a:r>
              <a:rPr lang="zh-CN" altLang="en-US" sz="2400" b="1" dirty="0">
                <a:solidFill>
                  <a:srgbClr val="C00000"/>
                </a:solidFill>
                <a:latin typeface="微软雅黑" panose="020B0503020204020204" charset="-122"/>
                <a:ea typeface="微软雅黑" panose="020B0503020204020204" charset="-122"/>
              </a:rPr>
              <a:t>出师表</a:t>
            </a:r>
          </a:p>
        </p:txBody>
      </p:sp>
      <p:sp>
        <p:nvSpPr>
          <p:cNvPr id="25" name="圆角矩形 24"/>
          <p:cNvSpPr/>
          <p:nvPr/>
        </p:nvSpPr>
        <p:spPr>
          <a:xfrm>
            <a:off x="4630738" y="3657600"/>
            <a:ext cx="1651000" cy="5461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rPr>
              <a:t>广开言路</a:t>
            </a:r>
          </a:p>
        </p:txBody>
      </p:sp>
      <p:sp>
        <p:nvSpPr>
          <p:cNvPr id="19" name="圆角矩形 18"/>
          <p:cNvSpPr/>
          <p:nvPr/>
        </p:nvSpPr>
        <p:spPr>
          <a:xfrm>
            <a:off x="4141788" y="2054225"/>
            <a:ext cx="1624012" cy="449263"/>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rgbClr val="C00000"/>
                </a:solidFill>
                <a:latin typeface="微软雅黑" panose="020B0503020204020204" charset="-122"/>
                <a:ea typeface="微软雅黑" panose="020B0503020204020204" charset="-122"/>
              </a:rPr>
              <a:t>诸葛亮</a:t>
            </a:r>
          </a:p>
        </p:txBody>
      </p:sp>
      <p:sp>
        <p:nvSpPr>
          <p:cNvPr id="37" name="圆角矩形 36"/>
          <p:cNvSpPr/>
          <p:nvPr/>
        </p:nvSpPr>
        <p:spPr>
          <a:xfrm>
            <a:off x="2552700" y="2814638"/>
            <a:ext cx="1654175" cy="56515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蜀汉形势</a:t>
            </a:r>
          </a:p>
        </p:txBody>
      </p:sp>
      <p:sp>
        <p:nvSpPr>
          <p:cNvPr id="28" name="圆角矩形 27"/>
          <p:cNvSpPr/>
          <p:nvPr/>
        </p:nvSpPr>
        <p:spPr>
          <a:xfrm>
            <a:off x="4619625" y="2828925"/>
            <a:ext cx="1652588" cy="49371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危急存亡</a:t>
            </a:r>
            <a:endParaRPr lang="en-US" altLang="zh-CN" sz="2400" b="1" dirty="0">
              <a:solidFill>
                <a:schemeClr val="tx1"/>
              </a:solidFill>
              <a:latin typeface="微软雅黑" panose="020B0503020204020204" charset="-122"/>
              <a:ea typeface="微软雅黑" panose="020B0503020204020204" charset="-122"/>
              <a:cs typeface="Times New Roman" panose="02020603050405020304" pitchFamily="18" charset="0"/>
            </a:endParaRPr>
          </a:p>
        </p:txBody>
      </p:sp>
      <p:pic>
        <p:nvPicPr>
          <p:cNvPr id="68615" name="Picture 2" descr="https://timgsa.baidu.com/timg?image&amp;quality=80&amp;size=b9999_10000&amp;sec=1487147820326&amp;di=df804bfdf842ba98d687d8737006680c&amp;imgtype=0&amp;src=http%3A%2F%2Fpic.qiantucdn.com%2F58pic%2F11%2F38%2F72%2F10E58PICRG4.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3975" y="2413000"/>
            <a:ext cx="2671763" cy="2622550"/>
          </a:xfrm>
          <a:prstGeom prst="rect">
            <a:avLst/>
          </a:prstGeom>
          <a:noFill/>
          <a:ln w="9525">
            <a:noFill/>
            <a:miter lim="800000"/>
            <a:headEnd/>
            <a:tailEnd/>
          </a:ln>
        </p:spPr>
      </p:pic>
      <p:sp>
        <p:nvSpPr>
          <p:cNvPr id="22" name="圆角矩形 21"/>
          <p:cNvSpPr/>
          <p:nvPr/>
        </p:nvSpPr>
        <p:spPr>
          <a:xfrm>
            <a:off x="2601913" y="4238625"/>
            <a:ext cx="1625600" cy="542925"/>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三条建议</a:t>
            </a:r>
            <a:endPar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endParaRPr>
          </a:p>
        </p:txBody>
      </p:sp>
      <p:sp>
        <p:nvSpPr>
          <p:cNvPr id="27" name="圆角矩形 26"/>
          <p:cNvSpPr/>
          <p:nvPr/>
        </p:nvSpPr>
        <p:spPr>
          <a:xfrm>
            <a:off x="4630738" y="4292600"/>
            <a:ext cx="1662112" cy="482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赏罚分明</a:t>
            </a:r>
          </a:p>
        </p:txBody>
      </p:sp>
      <p:sp>
        <p:nvSpPr>
          <p:cNvPr id="30" name="圆角矩形 29"/>
          <p:cNvSpPr/>
          <p:nvPr/>
        </p:nvSpPr>
        <p:spPr>
          <a:xfrm>
            <a:off x="2590800" y="5621338"/>
            <a:ext cx="1636713" cy="56515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追述往事</a:t>
            </a:r>
          </a:p>
        </p:txBody>
      </p:sp>
      <p:sp>
        <p:nvSpPr>
          <p:cNvPr id="26" name="圆角矩形 25"/>
          <p:cNvSpPr/>
          <p:nvPr/>
        </p:nvSpPr>
        <p:spPr>
          <a:xfrm>
            <a:off x="4630738" y="4859338"/>
            <a:ext cx="1662112" cy="50958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亲贤远佞</a:t>
            </a:r>
          </a:p>
        </p:txBody>
      </p:sp>
      <p:pic>
        <p:nvPicPr>
          <p:cNvPr id="68620" name="Picture 8" descr="j0428747[1]"/>
          <p:cNvPicPr>
            <a:picLocks noChangeAspect="1" noChangeArrowheads="1"/>
          </p:cNvPicPr>
          <p:nvPr/>
        </p:nvPicPr>
        <p:blipFill>
          <a:blip r:embed="rId3"/>
          <a:srcRect/>
          <a:stretch>
            <a:fillRect/>
          </a:stretch>
        </p:blipFill>
        <p:spPr bwMode="auto">
          <a:xfrm>
            <a:off x="7388225" y="5035550"/>
            <a:ext cx="1755775" cy="1465263"/>
          </a:xfrm>
          <a:prstGeom prst="rect">
            <a:avLst/>
          </a:prstGeom>
          <a:noFill/>
          <a:ln w="9525">
            <a:noFill/>
            <a:miter lim="800000"/>
            <a:headEnd/>
            <a:tailEnd/>
          </a:ln>
        </p:spPr>
      </p:pic>
      <p:sp>
        <p:nvSpPr>
          <p:cNvPr id="32" name="圆角矩形 31"/>
          <p:cNvSpPr/>
          <p:nvPr/>
        </p:nvSpPr>
        <p:spPr>
          <a:xfrm>
            <a:off x="6724650" y="3916363"/>
            <a:ext cx="1646238" cy="504825"/>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rgbClr val="C00000"/>
                </a:solidFill>
                <a:latin typeface="微软雅黑" panose="020B0503020204020204" charset="-122"/>
                <a:ea typeface="微软雅黑" panose="020B0503020204020204" charset="-122"/>
              </a:rPr>
              <a:t>鞠躬尽瘁</a:t>
            </a:r>
          </a:p>
        </p:txBody>
      </p:sp>
      <p:sp>
        <p:nvSpPr>
          <p:cNvPr id="33" name="圆角矩形 32"/>
          <p:cNvSpPr/>
          <p:nvPr/>
        </p:nvSpPr>
        <p:spPr>
          <a:xfrm>
            <a:off x="6724650" y="4678363"/>
            <a:ext cx="1646238" cy="506412"/>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rgbClr val="C00000"/>
                </a:solidFill>
                <a:latin typeface="微软雅黑" panose="020B0503020204020204" charset="-122"/>
                <a:ea typeface="微软雅黑" panose="020B0503020204020204" charset="-122"/>
              </a:rPr>
              <a:t>死而后已</a:t>
            </a:r>
          </a:p>
        </p:txBody>
      </p:sp>
      <p:sp>
        <p:nvSpPr>
          <p:cNvPr id="34" name="圆角矩形 33"/>
          <p:cNvSpPr/>
          <p:nvPr/>
        </p:nvSpPr>
        <p:spPr>
          <a:xfrm>
            <a:off x="4632325" y="5661025"/>
            <a:ext cx="1695450" cy="487363"/>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感恩图报</a:t>
            </a:r>
            <a:endPar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endParaRPr>
          </a:p>
        </p:txBody>
      </p:sp>
      <p:sp>
        <p:nvSpPr>
          <p:cNvPr id="35" name="圆角矩形 34"/>
          <p:cNvSpPr/>
          <p:nvPr/>
        </p:nvSpPr>
        <p:spPr>
          <a:xfrm>
            <a:off x="6661150" y="5662613"/>
            <a:ext cx="1625600" cy="48736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b="1" dirty="0">
                <a:solidFill>
                  <a:schemeClr val="tx1"/>
                </a:solidFill>
                <a:latin typeface="微软雅黑" panose="020B0503020204020204" charset="-122"/>
                <a:ea typeface="微软雅黑" panose="020B0503020204020204" charset="-122"/>
              </a:rPr>
              <a:t>忠心耿耿</a:t>
            </a:r>
            <a:endParaRPr lang="zh-CN" altLang="en-US" sz="2400" b="1" dirty="0">
              <a:solidFill>
                <a:schemeClr val="tx1"/>
              </a:solidFill>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randombar(horizontal)">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box(in)">
                                      <p:cBhvr>
                                        <p:cTn id="26" dur="500"/>
                                        <p:tgtEl>
                                          <p:spTgt spid="28"/>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ox(in)">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slide(fromBottom)">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ox(in)">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20" presetClass="entr" presetSubtype="0" fill="hold" grpId="0" nodeType="click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edge">
                                      <p:cBhvr>
                                        <p:cTn id="46" dur="20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ox(in)">
                                      <p:cBhvr>
                                        <p:cTn id="51" dur="500"/>
                                        <p:tgtEl>
                                          <p:spTgt spid="32"/>
                                        </p:tgtEl>
                                      </p:cBhvr>
                                    </p:animEffect>
                                  </p:childTnLst>
                                </p:cTn>
                              </p:par>
                            </p:childTnLst>
                          </p:cTn>
                        </p:par>
                      </p:childTnLst>
                    </p:cTn>
                  </p:par>
                  <p:par>
                    <p:cTn id="52" fill="hold">
                      <p:stCondLst>
                        <p:cond delay="indefinite"/>
                      </p:stCondLst>
                      <p:childTnLst>
                        <p:par>
                          <p:cTn id="53" fill="hold">
                            <p:stCondLst>
                              <p:cond delay="0"/>
                            </p:stCondLst>
                            <p:childTnLst>
                              <p:par>
                                <p:cTn id="54" presetID="20" presetClass="entr" presetSubtype="0" fill="hold" grpId="0" nodeType="click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edge">
                                      <p:cBhvr>
                                        <p:cTn id="56" dur="2000"/>
                                        <p:tgtEl>
                                          <p:spTgt spid="33"/>
                                        </p:tgtEl>
                                      </p:cBhvr>
                                    </p:animEffect>
                                  </p:childTnLst>
                                </p:cTn>
                              </p:par>
                            </p:childTnLst>
                          </p:cTn>
                        </p:par>
                      </p:childTnLst>
                    </p:cTn>
                  </p:par>
                  <p:par>
                    <p:cTn id="57" fill="hold">
                      <p:stCondLst>
                        <p:cond delay="indefinite"/>
                      </p:stCondLst>
                      <p:childTnLst>
                        <p:par>
                          <p:cTn id="58" fill="hold">
                            <p:stCondLst>
                              <p:cond delay="0"/>
                            </p:stCondLst>
                            <p:childTnLst>
                              <p:par>
                                <p:cTn id="59" presetID="20" presetClass="entr" presetSubtype="0" fill="hold" grpId="0" nodeType="click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wedge">
                                      <p:cBhvr>
                                        <p:cTn id="61" dur="20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box(in)">
                                      <p:cBhvr>
                                        <p:cTn id="66" dur="500"/>
                                        <p:tgtEl>
                                          <p:spTgt spid="34"/>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box(in)">
                                      <p:cBhvr>
                                        <p:cTn id="7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25" grpId="0" animBg="1"/>
      <p:bldP spid="19" grpId="0" animBg="1"/>
      <p:bldP spid="37" grpId="0" animBg="1"/>
      <p:bldP spid="28" grpId="0" animBg="1"/>
      <p:bldP spid="22" grpId="0" animBg="1"/>
      <p:bldP spid="27" grpId="0" bldLvl="0" animBg="1"/>
      <p:bldP spid="30" grpId="0" animBg="1"/>
      <p:bldP spid="26" grpId="0" bldLvl="0" animBg="1"/>
      <p:bldP spid="32" grpId="0" animBg="1"/>
      <p:bldP spid="33" grpId="0" bldLvl="0" animBg="1"/>
      <p:bldP spid="34" grpId="0" bldLvl="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9"/>
          <p:cNvSpPr>
            <a:spLocks noChangeArrowheads="1"/>
          </p:cNvSpPr>
          <p:nvPr/>
        </p:nvSpPr>
        <p:spPr bwMode="auto">
          <a:xfrm>
            <a:off x="3324225" y="1755775"/>
            <a:ext cx="5518150" cy="3322638"/>
          </a:xfrm>
          <a:prstGeom prst="rect">
            <a:avLst/>
          </a:prstGeom>
          <a:noFill/>
          <a:ln w="9525">
            <a:solidFill>
              <a:srgbClr val="00B050"/>
            </a:solidFill>
            <a:miter lim="800000"/>
            <a:headEnd/>
            <a:tailEnd/>
          </a:ln>
        </p:spPr>
        <p:txBody>
          <a:bodyPr>
            <a:spAutoFit/>
          </a:bodyPr>
          <a:lstStyle/>
          <a:p>
            <a:pPr indent="457200" algn="just">
              <a:lnSpc>
                <a:spcPct val="150000"/>
              </a:lnSpc>
            </a:pPr>
            <a:r>
              <a:rPr lang="zh-CN" altLang="en-US" sz="2000" b="1">
                <a:latin typeface="微软雅黑" pitchFamily="34" charset="-122"/>
                <a:ea typeface="微软雅黑" pitchFamily="34" charset="-122"/>
              </a:rPr>
              <a:t> 诸葛亮（</a:t>
            </a:r>
            <a:r>
              <a:rPr lang="en-US" altLang="zh-CN" sz="2000" b="1">
                <a:latin typeface="微软雅黑" pitchFamily="34" charset="-122"/>
                <a:ea typeface="微软雅黑" pitchFamily="34" charset="-122"/>
              </a:rPr>
              <a:t>181—234)</a:t>
            </a:r>
            <a:r>
              <a:rPr lang="zh-CN" altLang="en-US" sz="2000" b="1">
                <a:latin typeface="微软雅黑" pitchFamily="34" charset="-122"/>
                <a:ea typeface="微软雅黑" pitchFamily="34" charset="-122"/>
              </a:rPr>
              <a:t>，字孔明，琅琊阳都（今山东沂水县）人。三国时期蜀汉著名的政治家、军事家。他曾多次伐魏不果，最后病逝军中，谥号忠武侯，后世称诸葛武侯。著有</a:t>
            </a:r>
            <a:r>
              <a:rPr lang="en-US" altLang="zh-CN" sz="2000" b="1">
                <a:latin typeface="微软雅黑" pitchFamily="34" charset="-122"/>
                <a:ea typeface="微软雅黑" pitchFamily="34" charset="-122"/>
              </a:rPr>
              <a:t>《</a:t>
            </a:r>
            <a:r>
              <a:rPr lang="zh-CN" altLang="en-US" sz="2000" b="1">
                <a:latin typeface="微软雅黑" pitchFamily="34" charset="-122"/>
                <a:ea typeface="微软雅黑" pitchFamily="34" charset="-122"/>
              </a:rPr>
              <a:t>诸葛亮集</a:t>
            </a:r>
            <a:r>
              <a:rPr lang="en-US" altLang="zh-CN" sz="2000" b="1">
                <a:latin typeface="微软雅黑" pitchFamily="34" charset="-122"/>
                <a:ea typeface="微软雅黑" pitchFamily="34" charset="-122"/>
              </a:rPr>
              <a:t>》</a:t>
            </a:r>
            <a:r>
              <a:rPr lang="zh-CN" altLang="en-US" sz="2000" b="1">
                <a:latin typeface="微软雅黑" pitchFamily="34" charset="-122"/>
                <a:ea typeface="微软雅黑" pitchFamily="34" charset="-122"/>
              </a:rPr>
              <a:t>，</a:t>
            </a:r>
            <a:r>
              <a:rPr lang="en-US" altLang="zh-CN" sz="2000" b="1">
                <a:latin typeface="微软雅黑" pitchFamily="34" charset="-122"/>
                <a:ea typeface="微软雅黑" pitchFamily="34" charset="-122"/>
              </a:rPr>
              <a:t>《</a:t>
            </a:r>
            <a:r>
              <a:rPr lang="zh-CN" altLang="en-US" sz="2000" b="1">
                <a:latin typeface="微软雅黑" pitchFamily="34" charset="-122"/>
                <a:ea typeface="微软雅黑" pitchFamily="34" charset="-122"/>
              </a:rPr>
              <a:t>出师表</a:t>
            </a:r>
            <a:r>
              <a:rPr lang="en-US" altLang="zh-CN" sz="2000" b="1">
                <a:latin typeface="微软雅黑" pitchFamily="34" charset="-122"/>
                <a:ea typeface="微软雅黑" pitchFamily="34" charset="-122"/>
              </a:rPr>
              <a:t>》</a:t>
            </a:r>
            <a:r>
              <a:rPr lang="zh-CN" altLang="en-US" sz="2000" b="1">
                <a:latin typeface="微软雅黑" pitchFamily="34" charset="-122"/>
                <a:ea typeface="微软雅黑" pitchFamily="34" charset="-122"/>
              </a:rPr>
              <a:t>为其代表作，散文代表作有</a:t>
            </a:r>
            <a:r>
              <a:rPr lang="en-US" altLang="zh-CN" sz="2000" b="1">
                <a:latin typeface="微软雅黑" pitchFamily="34" charset="-122"/>
                <a:ea typeface="微软雅黑" pitchFamily="34" charset="-122"/>
              </a:rPr>
              <a:t>《</a:t>
            </a:r>
            <a:r>
              <a:rPr lang="zh-CN" altLang="en-US" sz="2000" b="1">
                <a:latin typeface="微软雅黑" pitchFamily="34" charset="-122"/>
                <a:ea typeface="微软雅黑" pitchFamily="34" charset="-122"/>
              </a:rPr>
              <a:t>诫子书</a:t>
            </a:r>
            <a:r>
              <a:rPr lang="en-US" altLang="zh-CN" sz="2000" b="1">
                <a:latin typeface="微软雅黑" pitchFamily="34" charset="-122"/>
                <a:ea typeface="微软雅黑" pitchFamily="34" charset="-122"/>
              </a:rPr>
              <a:t>》</a:t>
            </a:r>
            <a:r>
              <a:rPr lang="zh-CN" altLang="en-US" sz="2000" b="1">
                <a:latin typeface="微软雅黑" pitchFamily="34" charset="-122"/>
                <a:ea typeface="微软雅黑" pitchFamily="34" charset="-122"/>
              </a:rPr>
              <a:t>等。诸葛亮一生“鞠躬尽瘁，死而后已”，是中国传统文化中忠臣与智者的代表人物。</a:t>
            </a:r>
          </a:p>
        </p:txBody>
      </p:sp>
      <p:pic>
        <p:nvPicPr>
          <p:cNvPr id="17411" name="Picture 2" descr="https://timgsa.baidu.com/timg?image&amp;quality=80&amp;size=b9999_10000&amp;sec=1506747896907&amp;di=bf50c5cc2c449e51cb73ba29fab627f4&amp;imgtype=0&amp;src=http%3A%2F%2Fimg.91ddcc.com%2Fue_62847_6757.png"/>
          <p:cNvPicPr>
            <a:picLocks noChangeAspect="1" noChangeArrowheads="1"/>
          </p:cNvPicPr>
          <p:nvPr/>
        </p:nvPicPr>
        <p:blipFill>
          <a:blip r:embed="rId2"/>
          <a:srcRect l="21719"/>
          <a:stretch>
            <a:fillRect/>
          </a:stretch>
        </p:blipFill>
        <p:spPr bwMode="auto">
          <a:xfrm>
            <a:off x="31750" y="1663700"/>
            <a:ext cx="3195638" cy="4170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4421188" y="2249488"/>
            <a:ext cx="4033837" cy="2862262"/>
          </a:xfrm>
          <a:prstGeom prst="rect">
            <a:avLst/>
          </a:prstGeom>
          <a:noFill/>
          <a:ln>
            <a:noFill/>
          </a:ln>
          <a:extLst>
            <a:ext uri="{909E8E84-426E-40DD-AFC4-6F175D3DCCD1}"/>
          </a:extLst>
        </p:spPr>
        <p:style>
          <a:lnRef idx="1">
            <a:schemeClr val="accent2"/>
          </a:lnRef>
          <a:fillRef idx="3">
            <a:schemeClr val="accent2"/>
          </a:fillRef>
          <a:effectRef idx="2">
            <a:schemeClr val="accent2"/>
          </a:effectRef>
          <a:fontRef idx="minor">
            <a:schemeClr val="lt1"/>
          </a:fontRef>
        </p:style>
        <p:txBody>
          <a:bodyPr>
            <a:spAutoFit/>
          </a:bodyPr>
          <a:lstStyle/>
          <a:p>
            <a:pPr indent="457200" algn="just" fontAlgn="auto">
              <a:lnSpc>
                <a:spcPct val="150000"/>
              </a:lnSpc>
              <a:spcBef>
                <a:spcPts val="0"/>
              </a:spcBef>
              <a:spcAft>
                <a:spcPts val="0"/>
              </a:spcAft>
              <a:defRPr/>
            </a:pPr>
            <a:r>
              <a:rPr lang="en-US" altLang="zh-CN" sz="2000" b="1" dirty="0">
                <a:solidFill>
                  <a:schemeClr val="tx1"/>
                </a:solidFill>
                <a:latin typeface="微软雅黑" panose="020B0503020204020204" charset="-122"/>
                <a:ea typeface="微软雅黑" panose="020B0503020204020204" charset="-122"/>
              </a:rPr>
              <a:t> </a:t>
            </a:r>
            <a:r>
              <a:rPr lang="zh-CN" altLang="en-US" sz="2000" b="1" dirty="0">
                <a:solidFill>
                  <a:schemeClr val="tx1"/>
                </a:solidFill>
                <a:latin typeface="微软雅黑" panose="020B0503020204020204" charset="-122"/>
                <a:ea typeface="微软雅黑" panose="020B0503020204020204" charset="-122"/>
              </a:rPr>
              <a:t>表也叫做疏，“表”是古代臣子向帝王上书言事的一种文体。“上书言事”，相当于今天的“打报告”，陈述对国家大事的意见、建议。“出师表”意思是“在出师前对国家大事的意见、建议”。</a:t>
            </a:r>
          </a:p>
        </p:txBody>
      </p:sp>
      <p:pic>
        <p:nvPicPr>
          <p:cNvPr id="18435" name="Picture 2" descr="http://img.ph.126.net/E5dqM8MVRw21s2zi29Hp9A==/3693796119374301697.jpg"/>
          <p:cNvPicPr>
            <a:picLocks noChangeAspect="1" noChangeArrowheads="1"/>
          </p:cNvPicPr>
          <p:nvPr/>
        </p:nvPicPr>
        <p:blipFill>
          <a:blip r:embed="rId2"/>
          <a:srcRect/>
          <a:stretch>
            <a:fillRect/>
          </a:stretch>
        </p:blipFill>
        <p:spPr bwMode="auto">
          <a:xfrm>
            <a:off x="617538" y="1993900"/>
            <a:ext cx="3384550" cy="3309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3090863" y="1508125"/>
            <a:ext cx="5822950" cy="4708525"/>
          </a:xfrm>
          <a:prstGeom prst="rect">
            <a:avLst/>
          </a:prstGeom>
          <a:noFill/>
          <a:ln>
            <a:noFill/>
          </a:ln>
          <a:extLst>
            <a:ext uri="{909E8E84-426E-40DD-AFC4-6F175D3DCCD1}"/>
          </a:extLst>
        </p:spPr>
        <p:style>
          <a:lnRef idx="1">
            <a:schemeClr val="accent2"/>
          </a:lnRef>
          <a:fillRef idx="3">
            <a:schemeClr val="accent2"/>
          </a:fillRef>
          <a:effectRef idx="2">
            <a:schemeClr val="accent2"/>
          </a:effectRef>
          <a:fontRef idx="minor">
            <a:schemeClr val="lt1"/>
          </a:fontRef>
        </p:style>
        <p:txBody>
          <a:bodyPr>
            <a:spAutoFit/>
          </a:bodyPr>
          <a:lstStyle/>
          <a:p>
            <a:pPr indent="457200" algn="just" fontAlgn="auto">
              <a:lnSpc>
                <a:spcPct val="150000"/>
              </a:lnSpc>
              <a:spcBef>
                <a:spcPts val="0"/>
              </a:spcBef>
              <a:spcAft>
                <a:spcPts val="0"/>
              </a:spcAft>
              <a:defRPr/>
            </a:pPr>
            <a:r>
              <a:rPr lang="en-US" altLang="zh-CN" sz="2000" b="1" dirty="0">
                <a:solidFill>
                  <a:schemeClr val="tx1"/>
                </a:solidFill>
                <a:latin typeface="微软雅黑" panose="020B0503020204020204" charset="-122"/>
                <a:ea typeface="微软雅黑" panose="020B0503020204020204" charset="-122"/>
              </a:rPr>
              <a:t> </a:t>
            </a:r>
            <a:r>
              <a:rPr lang="zh-CN" altLang="en-US" sz="2000" b="1" dirty="0">
                <a:solidFill>
                  <a:schemeClr val="tx1"/>
                </a:solidFill>
                <a:latin typeface="微软雅黑" panose="020B0503020204020204" charset="-122"/>
                <a:ea typeface="微软雅黑" panose="020B0503020204020204" charset="-122"/>
              </a:rPr>
              <a:t>公元</a:t>
            </a:r>
            <a:r>
              <a:rPr lang="en-US" altLang="zh-CN" sz="2000" b="1" dirty="0">
                <a:solidFill>
                  <a:schemeClr val="tx1"/>
                </a:solidFill>
                <a:latin typeface="微软雅黑" panose="020B0503020204020204" charset="-122"/>
                <a:ea typeface="微软雅黑" panose="020B0503020204020204" charset="-122"/>
              </a:rPr>
              <a:t>221</a:t>
            </a:r>
            <a:r>
              <a:rPr lang="zh-CN" altLang="en-US" sz="2000" b="1" dirty="0">
                <a:solidFill>
                  <a:schemeClr val="tx1"/>
                </a:solidFill>
                <a:latin typeface="微软雅黑" panose="020B0503020204020204" charset="-122"/>
                <a:ea typeface="微软雅黑" panose="020B0503020204020204" charset="-122"/>
              </a:rPr>
              <a:t>年，刘备称帝，诸葛亮为丞相。</a:t>
            </a:r>
            <a:r>
              <a:rPr lang="en-US" altLang="zh-CN" sz="2000" b="1" dirty="0">
                <a:solidFill>
                  <a:schemeClr val="tx1"/>
                </a:solidFill>
                <a:latin typeface="微软雅黑" panose="020B0503020204020204" charset="-122"/>
                <a:ea typeface="微软雅黑" panose="020B0503020204020204" charset="-122"/>
              </a:rPr>
              <a:t>223</a:t>
            </a:r>
            <a:r>
              <a:rPr lang="zh-CN" altLang="en-US" sz="2000" b="1" dirty="0">
                <a:solidFill>
                  <a:schemeClr val="tx1"/>
                </a:solidFill>
                <a:latin typeface="微软雅黑" panose="020B0503020204020204" charset="-122"/>
                <a:ea typeface="微软雅黑" panose="020B0503020204020204" charset="-122"/>
              </a:rPr>
              <a:t>年，刘备病死，将刘禅托付给诸葛亮。这篇表文写于蜀汉建兴（后主刘禅年号）五年（</a:t>
            </a:r>
            <a:r>
              <a:rPr lang="en-US" altLang="zh-CN" sz="2000" b="1" dirty="0">
                <a:solidFill>
                  <a:schemeClr val="tx1"/>
                </a:solidFill>
                <a:latin typeface="微软雅黑" panose="020B0503020204020204" charset="-122"/>
                <a:ea typeface="微软雅黑" panose="020B0503020204020204" charset="-122"/>
              </a:rPr>
              <a:t>227</a:t>
            </a:r>
            <a:r>
              <a:rPr lang="zh-CN" altLang="en-US" sz="2000" b="1" dirty="0">
                <a:solidFill>
                  <a:schemeClr val="tx1"/>
                </a:solidFill>
                <a:latin typeface="微软雅黑" panose="020B0503020204020204" charset="-122"/>
                <a:ea typeface="微软雅黑" panose="020B0503020204020204" charset="-122"/>
              </a:rPr>
              <a:t>年）第一次出师伐魏前。当时蜀汉已从猇</a:t>
            </a:r>
            <a:r>
              <a:rPr lang="en-US" altLang="zh-CN" sz="2000" b="1" dirty="0">
                <a:solidFill>
                  <a:schemeClr val="tx1"/>
                </a:solidFill>
                <a:latin typeface="微软雅黑" panose="020B0503020204020204" charset="-122"/>
                <a:ea typeface="微软雅黑" panose="020B0503020204020204" charset="-122"/>
              </a:rPr>
              <a:t>(</a:t>
            </a:r>
            <a:r>
              <a:rPr lang="en-US" altLang="zh-CN" sz="2000" b="1" dirty="0">
                <a:solidFill>
                  <a:schemeClr val="tx1"/>
                </a:solidFill>
                <a:latin typeface="Century Gothic" panose="020B0502020202020204" charset="0"/>
                <a:ea typeface="微软雅黑" panose="020B0503020204020204" charset="-122"/>
              </a:rPr>
              <a:t>xiāo</a:t>
            </a:r>
            <a:r>
              <a:rPr lang="en-US" altLang="zh-CN" sz="2000" b="1" dirty="0">
                <a:solidFill>
                  <a:schemeClr val="tx1"/>
                </a:solidFill>
                <a:latin typeface="微软雅黑" panose="020B0503020204020204" charset="-122"/>
                <a:ea typeface="微软雅黑" panose="020B0503020204020204" charset="-122"/>
              </a:rPr>
              <a:t>)</a:t>
            </a:r>
            <a:r>
              <a:rPr lang="zh-CN" altLang="en-US" sz="2000" b="1" dirty="0">
                <a:solidFill>
                  <a:schemeClr val="tx1"/>
                </a:solidFill>
                <a:latin typeface="微软雅黑" panose="020B0503020204020204" charset="-122"/>
                <a:ea typeface="微软雅黑" panose="020B0503020204020204" charset="-122"/>
              </a:rPr>
              <a:t>亭（现在湖北宜都）战役的惨败中恢复过来，既与吴国通好，又平定了南方的叛乱，所以诸葛亮决定北上伐魏。鉴于后主刘禅懦弱无能，所以出师北伐前，上此奏疏</a:t>
            </a:r>
            <a:r>
              <a:rPr lang="en-US" altLang="zh-CN" sz="2000" b="1" dirty="0">
                <a:solidFill>
                  <a:schemeClr val="tx1"/>
                </a:solidFill>
                <a:latin typeface="微软雅黑" panose="020B0503020204020204" charset="-122"/>
                <a:ea typeface="微软雅黑" panose="020B0503020204020204" charset="-122"/>
              </a:rPr>
              <a:t>《</a:t>
            </a:r>
            <a:r>
              <a:rPr lang="zh-CN" altLang="en-US" sz="2000" b="1" dirty="0">
                <a:solidFill>
                  <a:schemeClr val="tx1"/>
                </a:solidFill>
                <a:latin typeface="微软雅黑" panose="020B0503020204020204" charset="-122"/>
                <a:ea typeface="微软雅黑" panose="020B0503020204020204" charset="-122"/>
              </a:rPr>
              <a:t>出师表</a:t>
            </a:r>
            <a:r>
              <a:rPr lang="en-US" altLang="zh-CN" sz="2000" b="1" dirty="0">
                <a:solidFill>
                  <a:schemeClr val="tx1"/>
                </a:solidFill>
                <a:latin typeface="微软雅黑" panose="020B0503020204020204" charset="-122"/>
                <a:ea typeface="微软雅黑" panose="020B0503020204020204" charset="-122"/>
              </a:rPr>
              <a:t>》</a:t>
            </a:r>
            <a:r>
              <a:rPr lang="zh-CN" altLang="en-US" sz="2000" b="1" dirty="0">
                <a:solidFill>
                  <a:schemeClr val="tx1"/>
                </a:solidFill>
                <a:latin typeface="微软雅黑" panose="020B0503020204020204" charset="-122"/>
                <a:ea typeface="微软雅黑" panose="020B0503020204020204" charset="-122"/>
              </a:rPr>
              <a:t>，规劝后主继承先帝遗志，亲贤远佞，励精图治，使国内政治修明，有一个稳定的战略后方，使他“北定中原”的计划得以实现。</a:t>
            </a:r>
          </a:p>
        </p:txBody>
      </p:sp>
      <p:pic>
        <p:nvPicPr>
          <p:cNvPr id="19459" name="Picture 2" descr="https://timgsa.baidu.com/timg?image&amp;quality=80&amp;size=b9999_10000&amp;sec=1506748204026&amp;di=f36b96701773e505d3cd4934c8abe3e2&amp;imgtype=0&amp;src=http%3A%2F%2Fs15.sinaimg.cn%2Fmiddle%2F60ee1dc3x87fccdbf542e%26690"/>
          <p:cNvPicPr>
            <a:picLocks noChangeAspect="1" noChangeArrowheads="1"/>
          </p:cNvPicPr>
          <p:nvPr/>
        </p:nvPicPr>
        <p:blipFill>
          <a:blip r:embed="rId2"/>
          <a:srcRect/>
          <a:stretch>
            <a:fillRect/>
          </a:stretch>
        </p:blipFill>
        <p:spPr bwMode="auto">
          <a:xfrm>
            <a:off x="327025" y="1808163"/>
            <a:ext cx="2465388" cy="1849437"/>
          </a:xfrm>
          <a:prstGeom prst="rect">
            <a:avLst/>
          </a:prstGeom>
          <a:noFill/>
          <a:ln w="9525">
            <a:noFill/>
            <a:miter lim="800000"/>
            <a:headEnd/>
            <a:tailEnd/>
          </a:ln>
        </p:spPr>
      </p:pic>
      <p:pic>
        <p:nvPicPr>
          <p:cNvPr id="19460" name="Picture 2" descr="http://www.qiwen8.com/uploads/150310/1_083734_1.jpg"/>
          <p:cNvPicPr>
            <a:picLocks noChangeAspect="1" noChangeArrowheads="1"/>
          </p:cNvPicPr>
          <p:nvPr/>
        </p:nvPicPr>
        <p:blipFill>
          <a:blip r:embed="rId3"/>
          <a:srcRect l="34682" r="1395" b="17970"/>
          <a:stretch>
            <a:fillRect/>
          </a:stretch>
        </p:blipFill>
        <p:spPr bwMode="auto">
          <a:xfrm>
            <a:off x="398463" y="3846513"/>
            <a:ext cx="2312987" cy="2220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p:cNvSpPr txBox="1">
            <a:spLocks noChangeArrowheads="1"/>
          </p:cNvSpPr>
          <p:nvPr/>
        </p:nvSpPr>
        <p:spPr bwMode="auto">
          <a:xfrm>
            <a:off x="2005013" y="2714625"/>
            <a:ext cx="5522912" cy="460375"/>
          </a:xfrm>
          <a:prstGeom prst="rect">
            <a:avLst/>
          </a:prstGeom>
          <a:noFill/>
          <a:ln w="9525">
            <a:noFill/>
            <a:miter lim="800000"/>
            <a:headEnd/>
            <a:tailEnd/>
          </a:ln>
        </p:spPr>
        <p:txBody>
          <a:bodyPr>
            <a:spAutoFit/>
          </a:bodyPr>
          <a:lstStyle/>
          <a:p>
            <a:r>
              <a:rPr lang="zh-CN" altLang="en-US" sz="2400" b="1">
                <a:latin typeface="Century Gothic" pitchFamily="34" charset="0"/>
                <a:ea typeface="微软雅黑" pitchFamily="34" charset="-122"/>
              </a:rPr>
              <a:t>崩</a:t>
            </a:r>
            <a:r>
              <a:rPr lang="zh-CN" altLang="en-US" sz="2400" b="1">
                <a:solidFill>
                  <a:srgbClr val="FF0000"/>
                </a:solidFill>
                <a:latin typeface="Century Gothic" pitchFamily="34" charset="0"/>
                <a:ea typeface="微软雅黑" pitchFamily="34" charset="-122"/>
              </a:rPr>
              <a:t>殂</a:t>
            </a:r>
            <a:r>
              <a:rPr lang="zh-CN" altLang="en-US" sz="2400" b="1">
                <a:latin typeface="Century Gothic" pitchFamily="34" charset="0"/>
                <a:ea typeface="微软雅黑" pitchFamily="34" charset="-122"/>
              </a:rPr>
              <a:t>      疲</a:t>
            </a:r>
            <a:r>
              <a:rPr lang="zh-CN" altLang="en-US" sz="2400" b="1">
                <a:solidFill>
                  <a:srgbClr val="FF0000"/>
                </a:solidFill>
                <a:latin typeface="Century Gothic" pitchFamily="34" charset="0"/>
                <a:ea typeface="微软雅黑" pitchFamily="34" charset="-122"/>
              </a:rPr>
              <a:t>弊 </a:t>
            </a:r>
            <a:r>
              <a:rPr lang="zh-CN" altLang="en-US" sz="2400" b="1">
                <a:latin typeface="Century Gothic" pitchFamily="34" charset="0"/>
                <a:ea typeface="微软雅黑" pitchFamily="34" charset="-122"/>
              </a:rPr>
              <a:t>      </a:t>
            </a:r>
            <a:r>
              <a:rPr lang="zh-CN" altLang="en-US" sz="2400" b="1">
                <a:solidFill>
                  <a:srgbClr val="FF0000"/>
                </a:solidFill>
                <a:latin typeface="Century Gothic" pitchFamily="34" charset="0"/>
                <a:ea typeface="微软雅黑" pitchFamily="34" charset="-122"/>
              </a:rPr>
              <a:t>陟</a:t>
            </a:r>
            <a:r>
              <a:rPr lang="zh-CN" altLang="en-US" sz="2400" b="1">
                <a:latin typeface="Century Gothic" pitchFamily="34" charset="0"/>
                <a:ea typeface="微软雅黑" pitchFamily="34" charset="-122"/>
              </a:rPr>
              <a:t>罚        臧</a:t>
            </a:r>
            <a:r>
              <a:rPr lang="zh-CN" altLang="en-US" sz="2400" b="1">
                <a:solidFill>
                  <a:srgbClr val="FF0000"/>
                </a:solidFill>
                <a:latin typeface="Century Gothic" pitchFamily="34" charset="0"/>
                <a:ea typeface="微软雅黑" pitchFamily="34" charset="-122"/>
              </a:rPr>
              <a:t>否 </a:t>
            </a:r>
            <a:r>
              <a:rPr lang="zh-CN" altLang="en-US" sz="2400" b="1">
                <a:latin typeface="Century Gothic" pitchFamily="34" charset="0"/>
                <a:ea typeface="微软雅黑" pitchFamily="34" charset="-122"/>
              </a:rPr>
              <a:t>      </a:t>
            </a:r>
            <a:r>
              <a:rPr lang="zh-CN" altLang="en-US" sz="2400" b="1">
                <a:solidFill>
                  <a:srgbClr val="FF0000"/>
                </a:solidFill>
                <a:latin typeface="Century Gothic" pitchFamily="34" charset="0"/>
                <a:ea typeface="微软雅黑" pitchFamily="34" charset="-122"/>
              </a:rPr>
              <a:t>遗</a:t>
            </a:r>
            <a:r>
              <a:rPr lang="zh-CN" altLang="en-US" sz="2400" b="1">
                <a:latin typeface="Century Gothic" pitchFamily="34" charset="0"/>
                <a:ea typeface="微软雅黑" pitchFamily="34" charset="-122"/>
              </a:rPr>
              <a:t> </a:t>
            </a:r>
          </a:p>
        </p:txBody>
      </p:sp>
      <p:sp>
        <p:nvSpPr>
          <p:cNvPr id="20482" name="TextBox 77"/>
          <p:cNvSpPr txBox="1">
            <a:spLocks noChangeArrowheads="1"/>
          </p:cNvSpPr>
          <p:nvPr/>
        </p:nvSpPr>
        <p:spPr bwMode="auto">
          <a:xfrm>
            <a:off x="5489575" y="4002088"/>
            <a:ext cx="901700" cy="461962"/>
          </a:xfrm>
          <a:prstGeom prst="rect">
            <a:avLst/>
          </a:prstGeom>
          <a:noFill/>
          <a:ln w="9525">
            <a:noFill/>
            <a:miter lim="800000"/>
            <a:headEnd/>
            <a:tailEnd/>
          </a:ln>
        </p:spPr>
        <p:txBody>
          <a:bodyPr>
            <a:spAutoFit/>
          </a:bodyPr>
          <a:lstStyle/>
          <a:p>
            <a:r>
              <a:rPr lang="en-US" altLang="zh-CN" sz="2400">
                <a:solidFill>
                  <a:srgbClr val="C00000"/>
                </a:solidFill>
                <a:latin typeface="Century Gothic" pitchFamily="34" charset="0"/>
                <a:ea typeface="微软雅黑" pitchFamily="34" charset="-122"/>
              </a:rPr>
              <a:t> </a:t>
            </a:r>
            <a:endParaRPr lang="en-US" altLang="en-US" sz="2400">
              <a:solidFill>
                <a:srgbClr val="C00000"/>
              </a:solidFill>
              <a:latin typeface="Century Gothic" pitchFamily="34" charset="0"/>
              <a:ea typeface="微软雅黑" pitchFamily="34" charset="-122"/>
            </a:endParaRPr>
          </a:p>
        </p:txBody>
      </p:sp>
      <p:sp>
        <p:nvSpPr>
          <p:cNvPr id="35" name="TextBox 34"/>
          <p:cNvSpPr txBox="1">
            <a:spLocks noChangeArrowheads="1"/>
          </p:cNvSpPr>
          <p:nvPr/>
        </p:nvSpPr>
        <p:spPr bwMode="auto">
          <a:xfrm>
            <a:off x="3475038" y="2197100"/>
            <a:ext cx="476250" cy="460375"/>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bì</a:t>
            </a:r>
          </a:p>
        </p:txBody>
      </p:sp>
      <p:sp>
        <p:nvSpPr>
          <p:cNvPr id="36" name="TextBox 35"/>
          <p:cNvSpPr txBox="1">
            <a:spLocks noChangeArrowheads="1"/>
          </p:cNvSpPr>
          <p:nvPr/>
        </p:nvSpPr>
        <p:spPr bwMode="auto">
          <a:xfrm>
            <a:off x="4268788" y="2217738"/>
            <a:ext cx="606425" cy="460375"/>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zhì</a:t>
            </a:r>
          </a:p>
        </p:txBody>
      </p:sp>
      <p:sp>
        <p:nvSpPr>
          <p:cNvPr id="37" name="TextBox 36"/>
          <p:cNvSpPr txBox="1">
            <a:spLocks noChangeArrowheads="1"/>
          </p:cNvSpPr>
          <p:nvPr/>
        </p:nvSpPr>
        <p:spPr bwMode="auto">
          <a:xfrm>
            <a:off x="5937250" y="2217738"/>
            <a:ext cx="514350" cy="460375"/>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pǐ</a:t>
            </a:r>
          </a:p>
        </p:txBody>
      </p:sp>
      <p:sp>
        <p:nvSpPr>
          <p:cNvPr id="40" name="矩形 39"/>
          <p:cNvSpPr>
            <a:spLocks noChangeArrowheads="1"/>
          </p:cNvSpPr>
          <p:nvPr/>
        </p:nvSpPr>
        <p:spPr bwMode="auto">
          <a:xfrm>
            <a:off x="2274888" y="2197100"/>
            <a:ext cx="571500" cy="460375"/>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cú</a:t>
            </a:r>
          </a:p>
        </p:txBody>
      </p:sp>
      <p:sp>
        <p:nvSpPr>
          <p:cNvPr id="48" name="TextBox 47"/>
          <p:cNvSpPr txBox="1">
            <a:spLocks noChangeArrowheads="1"/>
          </p:cNvSpPr>
          <p:nvPr/>
        </p:nvSpPr>
        <p:spPr bwMode="auto">
          <a:xfrm>
            <a:off x="2006600" y="4419600"/>
            <a:ext cx="5607050" cy="460375"/>
          </a:xfrm>
          <a:prstGeom prst="rect">
            <a:avLst/>
          </a:prstGeom>
          <a:noFill/>
          <a:ln w="9525">
            <a:noFill/>
            <a:miter lim="800000"/>
            <a:headEnd/>
            <a:tailEnd/>
          </a:ln>
        </p:spPr>
        <p:txBody>
          <a:bodyPr>
            <a:spAutoFit/>
          </a:bodyPr>
          <a:lstStyle/>
          <a:p>
            <a:r>
              <a:rPr lang="zh-CN" altLang="en-US" sz="2400" b="1">
                <a:solidFill>
                  <a:srgbClr val="FF0000"/>
                </a:solidFill>
                <a:latin typeface="Century Gothic" pitchFamily="34" charset="0"/>
                <a:ea typeface="微软雅黑" pitchFamily="34" charset="-122"/>
              </a:rPr>
              <a:t>裨</a:t>
            </a:r>
            <a:r>
              <a:rPr lang="zh-CN" altLang="en-US" sz="2400" b="1">
                <a:latin typeface="Century Gothic" pitchFamily="34" charset="0"/>
                <a:ea typeface="微软雅黑" pitchFamily="34" charset="-122"/>
              </a:rPr>
              <a:t>补      性</a:t>
            </a:r>
            <a:r>
              <a:rPr lang="zh-CN" altLang="en-US" sz="2400" b="1">
                <a:solidFill>
                  <a:srgbClr val="FF0000"/>
                </a:solidFill>
                <a:latin typeface="Century Gothic" pitchFamily="34" charset="0"/>
                <a:ea typeface="微软雅黑" pitchFamily="34" charset="-122"/>
              </a:rPr>
              <a:t>行</a:t>
            </a:r>
            <a:r>
              <a:rPr lang="zh-CN" altLang="en-US" sz="2400" b="1">
                <a:latin typeface="Century Gothic" pitchFamily="34" charset="0"/>
                <a:ea typeface="微软雅黑" pitchFamily="34" charset="-122"/>
              </a:rPr>
              <a:t>淑均    </a:t>
            </a:r>
            <a:r>
              <a:rPr lang="zh-CN" altLang="en-US" sz="2400" b="1">
                <a:solidFill>
                  <a:srgbClr val="FF0000"/>
                </a:solidFill>
                <a:latin typeface="Century Gothic" pitchFamily="34" charset="0"/>
                <a:ea typeface="微软雅黑" pitchFamily="34" charset="-122"/>
              </a:rPr>
              <a:t>行</a:t>
            </a:r>
            <a:r>
              <a:rPr lang="zh-CN" altLang="en-US" sz="2400" b="1">
                <a:latin typeface="Century Gothic" pitchFamily="34" charset="0"/>
                <a:ea typeface="微软雅黑" pitchFamily="34" charset="-122"/>
              </a:rPr>
              <a:t>阵     </a:t>
            </a:r>
            <a:r>
              <a:rPr lang="zh-CN" altLang="en-US" sz="2400" b="1">
                <a:solidFill>
                  <a:srgbClr val="FF0000"/>
                </a:solidFill>
                <a:latin typeface="Century Gothic" pitchFamily="34" charset="0"/>
                <a:ea typeface="微软雅黑" pitchFamily="34" charset="-122"/>
              </a:rPr>
              <a:t>驽</a:t>
            </a:r>
            <a:r>
              <a:rPr lang="zh-CN" altLang="en-US" sz="2400" b="1">
                <a:latin typeface="Century Gothic" pitchFamily="34" charset="0"/>
                <a:ea typeface="微软雅黑" pitchFamily="34" charset="-122"/>
              </a:rPr>
              <a:t>钝     咨</a:t>
            </a:r>
            <a:r>
              <a:rPr lang="zh-CN" altLang="en-US" sz="2400" b="1">
                <a:solidFill>
                  <a:srgbClr val="FF0000"/>
                </a:solidFill>
                <a:latin typeface="Century Gothic" pitchFamily="34" charset="0"/>
                <a:ea typeface="微软雅黑" pitchFamily="34" charset="-122"/>
              </a:rPr>
              <a:t>诹</a:t>
            </a:r>
          </a:p>
        </p:txBody>
      </p:sp>
      <p:sp>
        <p:nvSpPr>
          <p:cNvPr id="50" name="TextBox 49"/>
          <p:cNvSpPr txBox="1">
            <a:spLocks noChangeArrowheads="1"/>
          </p:cNvSpPr>
          <p:nvPr/>
        </p:nvSpPr>
        <p:spPr bwMode="auto">
          <a:xfrm>
            <a:off x="2006600" y="3849688"/>
            <a:ext cx="509588" cy="460375"/>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bì</a:t>
            </a:r>
          </a:p>
        </p:txBody>
      </p:sp>
      <p:sp>
        <p:nvSpPr>
          <p:cNvPr id="25" name="矩形 24"/>
          <p:cNvSpPr>
            <a:spLocks noChangeArrowheads="1"/>
          </p:cNvSpPr>
          <p:nvPr/>
        </p:nvSpPr>
        <p:spPr bwMode="auto">
          <a:xfrm>
            <a:off x="3278188" y="3849688"/>
            <a:ext cx="871537" cy="460375"/>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xíng</a:t>
            </a:r>
          </a:p>
        </p:txBody>
      </p:sp>
      <p:pic>
        <p:nvPicPr>
          <p:cNvPr id="20491" name="图片 27"/>
          <p:cNvPicPr>
            <a:picLocks noChangeAspect="1"/>
          </p:cNvPicPr>
          <p:nvPr/>
        </p:nvPicPr>
        <p:blipFill>
          <a:blip r:embed="rId2"/>
          <a:srcRect/>
          <a:stretch>
            <a:fillRect/>
          </a:stretch>
        </p:blipFill>
        <p:spPr bwMode="auto">
          <a:xfrm>
            <a:off x="6858000" y="690563"/>
            <a:ext cx="1874838" cy="1116012"/>
          </a:xfrm>
          <a:prstGeom prst="rect">
            <a:avLst/>
          </a:prstGeom>
          <a:noFill/>
          <a:ln w="9525">
            <a:noFill/>
            <a:miter lim="800000"/>
            <a:headEnd/>
            <a:tailEnd/>
          </a:ln>
        </p:spPr>
      </p:pic>
      <p:pic>
        <p:nvPicPr>
          <p:cNvPr id="20492" name="Picture 6" descr="https://timgsa.baidu.com/timg?image&amp;quality=80&amp;size=b9999_10000&amp;sec=1495433673700&amp;di=646cb8b1006599c0c49e44b7386e256c&amp;imgtype=0&amp;src=http%3A%2F%2Fimg02.tooopen.com%2Fimages%2F20151018%2Ftooopen_sy_145644915216.jpg"/>
          <p:cNvPicPr>
            <a:picLocks noChangeAspect="1" noChangeArrowheads="1"/>
          </p:cNvPicPr>
          <p:nvPr/>
        </p:nvPicPr>
        <p:blipFill>
          <a:blip r:embed="rId3"/>
          <a:srcRect/>
          <a:stretch>
            <a:fillRect/>
          </a:stretch>
        </p:blipFill>
        <p:spPr bwMode="auto">
          <a:xfrm>
            <a:off x="0" y="5526088"/>
            <a:ext cx="9144000" cy="944562"/>
          </a:xfrm>
          <a:prstGeom prst="rect">
            <a:avLst/>
          </a:prstGeom>
          <a:noFill/>
          <a:ln w="9525">
            <a:noFill/>
            <a:miter lim="800000"/>
            <a:headEnd/>
            <a:tailEnd/>
          </a:ln>
        </p:spPr>
      </p:pic>
      <p:pic>
        <p:nvPicPr>
          <p:cNvPr id="20493" name="Picture 16" descr="http://img.lenovomm.com/s3/img/app-img-lestore/6299-2015-07-04052100-1435958460742.jpg?isCompress=true&amp;width=200&amp;height=333&amp;quantity=0.8&amp;rotate=true&amp;from=3gw"/>
          <p:cNvPicPr>
            <a:picLocks noChangeAspect="1" noChangeArrowheads="1"/>
          </p:cNvPicPr>
          <p:nvPr/>
        </p:nvPicPr>
        <p:blipFill>
          <a:blip r:embed="rId4">
            <a:clrChange>
              <a:clrFrom>
                <a:srgbClr val="F2F2F2"/>
              </a:clrFrom>
              <a:clrTo>
                <a:srgbClr val="F2F2F2">
                  <a:alpha val="0"/>
                </a:srgbClr>
              </a:clrTo>
            </a:clrChange>
          </a:blip>
          <a:srcRect t="2271"/>
          <a:stretch>
            <a:fillRect/>
          </a:stretch>
        </p:blipFill>
        <p:spPr bwMode="auto">
          <a:xfrm>
            <a:off x="527050" y="4614863"/>
            <a:ext cx="1296988" cy="1449387"/>
          </a:xfrm>
          <a:prstGeom prst="rect">
            <a:avLst/>
          </a:prstGeom>
          <a:noFill/>
          <a:ln w="9525">
            <a:noFill/>
            <a:miter lim="800000"/>
            <a:headEnd/>
            <a:tailEnd/>
          </a:ln>
        </p:spPr>
      </p:pic>
      <p:sp>
        <p:nvSpPr>
          <p:cNvPr id="26" name="TextBox 25"/>
          <p:cNvSpPr txBox="1">
            <a:spLocks noChangeArrowheads="1"/>
          </p:cNvSpPr>
          <p:nvPr/>
        </p:nvSpPr>
        <p:spPr bwMode="auto">
          <a:xfrm>
            <a:off x="5643563" y="3849688"/>
            <a:ext cx="593725" cy="460375"/>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nú</a:t>
            </a:r>
          </a:p>
        </p:txBody>
      </p:sp>
      <p:sp>
        <p:nvSpPr>
          <p:cNvPr id="27" name="矩形 26"/>
          <p:cNvSpPr>
            <a:spLocks noChangeArrowheads="1"/>
          </p:cNvSpPr>
          <p:nvPr/>
        </p:nvSpPr>
        <p:spPr bwMode="auto">
          <a:xfrm>
            <a:off x="4452938" y="3856038"/>
            <a:ext cx="1036637" cy="461962"/>
          </a:xfrm>
          <a:prstGeom prst="rect">
            <a:avLst/>
          </a:prstGeom>
          <a:noFill/>
          <a:ln w="9525">
            <a:noFill/>
            <a:miter lim="800000"/>
            <a:headEnd/>
            <a:tailEnd/>
          </a:ln>
        </p:spPr>
        <p:txBody>
          <a:bodyPr>
            <a:spAutoFit/>
          </a:bodyPr>
          <a:lstStyle/>
          <a:p>
            <a:r>
              <a:rPr lang="en-US" altLang="zh-CN" sz="2400" b="1">
                <a:solidFill>
                  <a:srgbClr val="FF0000"/>
                </a:solidFill>
                <a:latin typeface="Century Gothic" pitchFamily="34" charset="0"/>
                <a:ea typeface="微软雅黑" pitchFamily="34" charset="-122"/>
              </a:rPr>
              <a:t>háng</a:t>
            </a:r>
          </a:p>
        </p:txBody>
      </p:sp>
      <p:sp>
        <p:nvSpPr>
          <p:cNvPr id="24" name="矩形 23"/>
          <p:cNvSpPr>
            <a:spLocks noChangeArrowheads="1"/>
          </p:cNvSpPr>
          <p:nvPr/>
        </p:nvSpPr>
        <p:spPr bwMode="auto">
          <a:xfrm>
            <a:off x="6748463" y="2217738"/>
            <a:ext cx="717550" cy="461962"/>
          </a:xfrm>
          <a:prstGeom prst="rect">
            <a:avLst/>
          </a:prstGeom>
          <a:noFill/>
          <a:ln w="9525">
            <a:noFill/>
            <a:miter lim="800000"/>
            <a:headEnd/>
            <a:tailEnd/>
          </a:ln>
        </p:spPr>
        <p:txBody>
          <a:bodyPr wrap="none">
            <a:spAutoFit/>
          </a:bodyPr>
          <a:lstStyle/>
          <a:p>
            <a:r>
              <a:rPr lang="en-US" altLang="zh-CN" sz="2400" b="1">
                <a:solidFill>
                  <a:srgbClr val="FF0000"/>
                </a:solidFill>
                <a:latin typeface="Century Gothic" pitchFamily="34" charset="0"/>
                <a:ea typeface="微软雅黑" pitchFamily="34" charset="-122"/>
              </a:rPr>
              <a:t>wèi</a:t>
            </a:r>
          </a:p>
        </p:txBody>
      </p:sp>
      <p:sp>
        <p:nvSpPr>
          <p:cNvPr id="30" name="矩形 29"/>
          <p:cNvSpPr>
            <a:spLocks noChangeArrowheads="1"/>
          </p:cNvSpPr>
          <p:nvPr/>
        </p:nvSpPr>
        <p:spPr bwMode="auto">
          <a:xfrm>
            <a:off x="6899275" y="3849688"/>
            <a:ext cx="742950" cy="461962"/>
          </a:xfrm>
          <a:prstGeom prst="rect">
            <a:avLst/>
          </a:prstGeom>
          <a:noFill/>
          <a:ln w="9525">
            <a:noFill/>
            <a:miter lim="800000"/>
            <a:headEnd/>
            <a:tailEnd/>
          </a:ln>
        </p:spPr>
        <p:txBody>
          <a:bodyPr wrap="none">
            <a:spAutoFit/>
          </a:bodyPr>
          <a:lstStyle/>
          <a:p>
            <a:r>
              <a:rPr lang="en-US" altLang="zh-CN" sz="2400" b="1">
                <a:solidFill>
                  <a:srgbClr val="FF0000"/>
                </a:solidFill>
                <a:latin typeface="Century Gothic" pitchFamily="34" charset="0"/>
                <a:ea typeface="微软雅黑" pitchFamily="34" charset="-122"/>
              </a:rPr>
              <a:t>zōu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ox(in)">
                                      <p:cBhvr>
                                        <p:cTn id="7" dur="5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box(in)">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fill="hold"/>
                                        <p:tgtEl>
                                          <p:spTgt spid="40"/>
                                        </p:tgtEl>
                                        <p:attrNameLst>
                                          <p:attrName>ppt_x</p:attrName>
                                        </p:attrNameLst>
                                      </p:cBhvr>
                                      <p:tavLst>
                                        <p:tav tm="0">
                                          <p:val>
                                            <p:strVal val="#ppt_x"/>
                                          </p:val>
                                        </p:tav>
                                        <p:tav tm="100000">
                                          <p:val>
                                            <p:strVal val="#ppt_x"/>
                                          </p:val>
                                        </p:tav>
                                      </p:tavLst>
                                    </p:anim>
                                    <p:anim calcmode="lin" valueType="num">
                                      <p:cBhvr additive="base">
                                        <p:cTn id="1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24">
                                            <p:txEl>
                                              <p:pRg st="0" end="0"/>
                                            </p:txEl>
                                          </p:spTgt>
                                        </p:tgtEl>
                                        <p:attrNameLst>
                                          <p:attrName>style.visibility</p:attrName>
                                        </p:attrNameLst>
                                      </p:cBhvr>
                                      <p:to>
                                        <p:strVal val="visible"/>
                                      </p:to>
                                    </p:set>
                                    <p:anim calcmode="lin" valueType="num">
                                      <p:cBhvr additive="base">
                                        <p:cTn id="4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500" fill="hold"/>
                                        <p:tgtEl>
                                          <p:spTgt spid="50"/>
                                        </p:tgtEl>
                                        <p:attrNameLst>
                                          <p:attrName>ppt_x</p:attrName>
                                        </p:attrNameLst>
                                      </p:cBhvr>
                                      <p:tavLst>
                                        <p:tav tm="0">
                                          <p:val>
                                            <p:strVal val="#ppt_x"/>
                                          </p:val>
                                        </p:tav>
                                        <p:tav tm="100000">
                                          <p:val>
                                            <p:strVal val="#ppt_x"/>
                                          </p:val>
                                        </p:tav>
                                      </p:tavLst>
                                    </p:anim>
                                    <p:anim calcmode="lin" valueType="num">
                                      <p:cBhvr additive="base">
                                        <p:cTn id="48"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diamond(in)">
                                      <p:cBhvr>
                                        <p:cTn id="53" dur="2000"/>
                                        <p:tgtEl>
                                          <p:spTgt spid="25"/>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ppt_x"/>
                                          </p:val>
                                        </p:tav>
                                        <p:tav tm="100000">
                                          <p:val>
                                            <p:strVal val="#ppt_x"/>
                                          </p:val>
                                        </p:tav>
                                      </p:tavLst>
                                    </p:anim>
                                    <p:anim calcmode="lin" valueType="num">
                                      <p:cBhvr additive="base">
                                        <p:cTn id="5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ppt_x"/>
                                          </p:val>
                                        </p:tav>
                                        <p:tav tm="100000">
                                          <p:val>
                                            <p:strVal val="#ppt_x"/>
                                          </p:val>
                                        </p:tav>
                                      </p:tavLst>
                                    </p:anim>
                                    <p:anim calcmode="lin" valueType="num">
                                      <p:cBhvr additive="base">
                                        <p:cTn id="6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0" presetClass="entr" presetSubtype="0" fill="hold" nodeType="clickEffect">
                                  <p:stCondLst>
                                    <p:cond delay="0"/>
                                  </p:stCondLst>
                                  <p:childTnLst>
                                    <p:set>
                                      <p:cBhvr>
                                        <p:cTn id="69" dur="1" fill="hold">
                                          <p:stCondLst>
                                            <p:cond delay="0"/>
                                          </p:stCondLst>
                                        </p:cTn>
                                        <p:tgtEl>
                                          <p:spTgt spid="30">
                                            <p:txEl>
                                              <p:pRg st="0" end="0"/>
                                            </p:txEl>
                                          </p:spTgt>
                                        </p:tgtEl>
                                        <p:attrNameLst>
                                          <p:attrName>style.visibility</p:attrName>
                                        </p:attrNameLst>
                                      </p:cBhvr>
                                      <p:to>
                                        <p:strVal val="visible"/>
                                      </p:to>
                                    </p:set>
                                    <p:animEffect transition="in" filter="wedge">
                                      <p:cBhvr>
                                        <p:cTn id="70" dur="20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35" grpId="0"/>
      <p:bldP spid="36" grpId="0"/>
      <p:bldP spid="37" grpId="0"/>
      <p:bldP spid="40" grpId="0"/>
      <p:bldP spid="48" grpId="0"/>
      <p:bldP spid="50" grpId="0"/>
      <p:bldP spid="25" grpId="0"/>
      <p:bldP spid="26" grpId="0"/>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0826203844"/>
  <p:tag name="MH_LIBRARY" val="GRAPHIC"/>
  <p:tag name="MH_ORDER" val="直接连接符 15"/>
</p:tagLst>
</file>

<file path=ppt/tags/tag10.xml><?xml version="1.0" encoding="utf-8"?>
<p:tagLst xmlns:a="http://schemas.openxmlformats.org/drawingml/2006/main" xmlns:r="http://schemas.openxmlformats.org/officeDocument/2006/relationships" xmlns:p="http://schemas.openxmlformats.org/presentationml/2006/main">
  <p:tag name="MH" val="20150826204335"/>
  <p:tag name="MH_LIBRARY" val="GRAPHIC"/>
  <p:tag name="MH_ORDER" val="Rounded Rectangle 31"/>
</p:tagLst>
</file>

<file path=ppt/tags/tag2.xml><?xml version="1.0" encoding="utf-8"?>
<p:tagLst xmlns:a="http://schemas.openxmlformats.org/drawingml/2006/main" xmlns:r="http://schemas.openxmlformats.org/officeDocument/2006/relationships" xmlns:p="http://schemas.openxmlformats.org/presentationml/2006/main">
  <p:tag name="MH" val="20150826203844"/>
  <p:tag name="MH_LIBRARY" val="GRAPHIC"/>
  <p:tag name="MH_ORDER" val="TextBox 18"/>
</p:tagLst>
</file>

<file path=ppt/tags/tag3.xml><?xml version="1.0" encoding="utf-8"?>
<p:tagLst xmlns:a="http://schemas.openxmlformats.org/drawingml/2006/main" xmlns:r="http://schemas.openxmlformats.org/officeDocument/2006/relationships" xmlns:p="http://schemas.openxmlformats.org/presentationml/2006/main">
  <p:tag name="MH" val="20150826203844"/>
  <p:tag name="MH_LIBRARY" val="GRAPHIC"/>
  <p:tag name="MH_ORDER" val="Freeform 21"/>
</p:tagLst>
</file>

<file path=ppt/tags/tag4.xml><?xml version="1.0" encoding="utf-8"?>
<p:tagLst xmlns:a="http://schemas.openxmlformats.org/drawingml/2006/main" xmlns:r="http://schemas.openxmlformats.org/officeDocument/2006/relationships" xmlns:p="http://schemas.openxmlformats.org/presentationml/2006/main">
  <p:tag name="MH" val="20150826203844"/>
  <p:tag name="MH_LIBRARY" val="GRAPHIC"/>
  <p:tag name="MH_ORDER" val="Freeform 22"/>
</p:tagLst>
</file>

<file path=ppt/tags/tag5.xml><?xml version="1.0" encoding="utf-8"?>
<p:tagLst xmlns:a="http://schemas.openxmlformats.org/drawingml/2006/main" xmlns:r="http://schemas.openxmlformats.org/officeDocument/2006/relationships" xmlns:p="http://schemas.openxmlformats.org/presentationml/2006/main">
  <p:tag name="MH" val="20150826203844"/>
  <p:tag name="MH_LIBRARY" val="GRAPHIC"/>
  <p:tag name="MH_ORDER" val="Freeform 23"/>
</p:tagLst>
</file>

<file path=ppt/tags/tag6.xml><?xml version="1.0" encoding="utf-8"?>
<p:tagLst xmlns:a="http://schemas.openxmlformats.org/drawingml/2006/main" xmlns:r="http://schemas.openxmlformats.org/officeDocument/2006/relationships" xmlns:p="http://schemas.openxmlformats.org/presentationml/2006/main">
  <p:tag name="MH" val="20150826203844"/>
  <p:tag name="MH_LIBRARY" val="GRAPHIC"/>
  <p:tag name="MH_ORDER" val="Freeform 23"/>
</p:tagLst>
</file>

<file path=ppt/tags/tag7.xml><?xml version="1.0" encoding="utf-8"?>
<p:tagLst xmlns:a="http://schemas.openxmlformats.org/drawingml/2006/main" xmlns:r="http://schemas.openxmlformats.org/officeDocument/2006/relationships" xmlns:p="http://schemas.openxmlformats.org/presentationml/2006/main">
  <p:tag name="MH" val="20150826204335"/>
  <p:tag name="MH_LIBRARY" val="GRAPHIC"/>
  <p:tag name="MH_ORDER" val="Rounded Rectangle 31"/>
</p:tagLst>
</file>

<file path=ppt/tags/tag8.xml><?xml version="1.0" encoding="utf-8"?>
<p:tagLst xmlns:a="http://schemas.openxmlformats.org/drawingml/2006/main" xmlns:r="http://schemas.openxmlformats.org/officeDocument/2006/relationships" xmlns:p="http://schemas.openxmlformats.org/presentationml/2006/main">
  <p:tag name="MH" val="20150826204335"/>
  <p:tag name="MH_LIBRARY" val="GRAPHIC"/>
  <p:tag name="MH_ORDER" val="Rounded Rectangle 31"/>
</p:tagLst>
</file>

<file path=ppt/tags/tag9.xml><?xml version="1.0" encoding="utf-8"?>
<p:tagLst xmlns:a="http://schemas.openxmlformats.org/drawingml/2006/main" xmlns:r="http://schemas.openxmlformats.org/officeDocument/2006/relationships" xmlns:p="http://schemas.openxmlformats.org/presentationml/2006/main">
  <p:tag name="MH" val="20150826204335"/>
  <p:tag name="MH_LIBRARY" val="GRAPHIC"/>
  <p:tag name="MH_ORDER" val="Rounded Rectangle 3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Words>4524</Words>
  <Application>Microsoft Office PowerPoint</Application>
  <PresentationFormat>全屏显示(4:3)</PresentationFormat>
  <Paragraphs>312</Paragraphs>
  <Slides>54</Slides>
  <Notes>0</Notes>
  <HiddenSlides>0</HiddenSlides>
  <MMClips>0</MMClips>
  <ScaleCrop>false</ScaleCrop>
  <HeadingPairs>
    <vt:vector size="4" baseType="variant">
      <vt:variant>
        <vt:lpstr>主题</vt:lpstr>
      </vt:variant>
      <vt:variant>
        <vt:i4>1</vt:i4>
      </vt:variant>
      <vt:variant>
        <vt:lpstr>幻灯片标题</vt:lpstr>
      </vt:variant>
      <vt:variant>
        <vt:i4>54</vt:i4>
      </vt:variant>
    </vt:vector>
  </HeadingPairs>
  <TitlesOfParts>
    <vt:vector size="55"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User</cp:lastModifiedBy>
  <cp:revision>372</cp:revision>
  <dcterms:created xsi:type="dcterms:W3CDTF">2017-03-01T06:40:00Z</dcterms:created>
  <dcterms:modified xsi:type="dcterms:W3CDTF">2018-03-15T04:49:19Z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